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8" r:id="rId2"/>
    <p:sldMasterId id="2147483877" r:id="rId3"/>
  </p:sldMasterIdLst>
  <p:notesMasterIdLst>
    <p:notesMasterId r:id="rId17"/>
  </p:notesMasterIdLst>
  <p:handoutMasterIdLst>
    <p:handoutMasterId r:id="rId18"/>
  </p:handoutMasterIdLst>
  <p:sldIdLst>
    <p:sldId id="462" r:id="rId4"/>
    <p:sldId id="461" r:id="rId5"/>
    <p:sldId id="474" r:id="rId6"/>
    <p:sldId id="459" r:id="rId7"/>
    <p:sldId id="453" r:id="rId8"/>
    <p:sldId id="458" r:id="rId9"/>
    <p:sldId id="466" r:id="rId10"/>
    <p:sldId id="467" r:id="rId11"/>
    <p:sldId id="471" r:id="rId12"/>
    <p:sldId id="468" r:id="rId13"/>
    <p:sldId id="469" r:id="rId14"/>
    <p:sldId id="470" r:id="rId15"/>
    <p:sldId id="340" r:id="rId16"/>
  </p:sldIdLst>
  <p:sldSz cx="9144000" cy="5143500" type="screen16x9"/>
  <p:notesSz cx="9939338" cy="6805613"/>
  <p:defaultTextStyle>
    <a:defPPr>
      <a:defRPr lang="ru-RU"/>
    </a:defPPr>
    <a:lvl1pPr marL="0" algn="l" defTabSz="913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18" algn="l" defTabSz="913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18" algn="l" defTabSz="913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234" algn="l" defTabSz="913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751" algn="l" defTabSz="913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269" algn="l" defTabSz="913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399" algn="l" defTabSz="913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9"/>
    <a:srgbClr val="E0E9F4"/>
    <a:srgbClr val="EAF4E4"/>
    <a:srgbClr val="008A3E"/>
    <a:srgbClr val="E3F1DB"/>
    <a:srgbClr val="DFEFD5"/>
    <a:srgbClr val="EE0000"/>
    <a:srgbClr val="FF1111"/>
    <a:srgbClr val="FF4343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242" autoAdjust="0"/>
  </p:normalViewPr>
  <p:slideViewPr>
    <p:cSldViewPr>
      <p:cViewPr>
        <p:scale>
          <a:sx n="100" d="100"/>
          <a:sy n="100" d="100"/>
        </p:scale>
        <p:origin x="-1320" y="-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471000954542488E-2"/>
          <c:y val="4.9112598600155537E-2"/>
          <c:w val="0.86579376882557413"/>
          <c:h val="0.788830402405869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dPt>
            <c:idx val="0"/>
            <c:bubble3D val="0"/>
            <c:explosion val="11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3.4980934738285951E-3"/>
                  <c:y val="1.4254783667819193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518340711363906E-2"/>
                  <c:y val="-9.8649798920699555E-3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21306784306592E-17"/>
                  <c:y val="-7.1881774291228722E-3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 пользу УВЭД</c:v>
                </c:pt>
                <c:pt idx="1">
                  <c:v>В пользу ДГД</c:v>
                </c:pt>
                <c:pt idx="2">
                  <c:v>На рассмотрении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43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 пользу УВЭД</c:v>
                </c:pt>
                <c:pt idx="1">
                  <c:v>В пользу ДГД</c:v>
                </c:pt>
                <c:pt idx="2">
                  <c:v>На рассмотрении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 cmpd="sng"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471000954542488E-2"/>
          <c:y val="4.9112598600155537E-2"/>
          <c:w val="0.32141808506537867"/>
          <c:h val="0.60574946800782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dPt>
            <c:idx val="0"/>
            <c:bubble3D val="0"/>
            <c:explosion val="11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18495659403874695"/>
                  <c:y val="6.4698519862159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1947105232149409"/>
                  <c:y val="6.0654862370774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 выпуска</c:v>
                </c:pt>
                <c:pt idx="1">
                  <c:v>После выпуска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414</c:v>
                </c:pt>
                <c:pt idx="1">
                  <c:v>1335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выпуска</c:v>
                </c:pt>
                <c:pt idx="1">
                  <c:v>После выпуска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 cmpd="sng"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2508645814.2551489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3498283819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05568"/>
        <c:axId val="201407104"/>
        <c:axId val="0"/>
      </c:bar3DChart>
      <c:catAx>
        <c:axId val="201405568"/>
        <c:scaling>
          <c:orientation val="minMax"/>
        </c:scaling>
        <c:delete val="1"/>
        <c:axPos val="l"/>
        <c:majorTickMark val="out"/>
        <c:minorTickMark val="none"/>
        <c:tickLblPos val="nextTo"/>
        <c:crossAx val="201407104"/>
        <c:crosses val="autoZero"/>
        <c:auto val="1"/>
        <c:lblAlgn val="ctr"/>
        <c:lblOffset val="100"/>
        <c:noMultiLvlLbl val="0"/>
      </c:catAx>
      <c:valAx>
        <c:axId val="201407104"/>
        <c:scaling>
          <c:orientation val="minMax"/>
        </c:scaling>
        <c:delete val="1"/>
        <c:axPos val="b"/>
        <c:majorGridlines/>
        <c:numFmt formatCode="#,##0" sourceLinked="1"/>
        <c:majorTickMark val="out"/>
        <c:minorTickMark val="none"/>
        <c:tickLblPos val="nextTo"/>
        <c:crossAx val="201405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742131786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1058924755.64176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65216"/>
        <c:axId val="201467008"/>
        <c:axId val="0"/>
      </c:bar3DChart>
      <c:catAx>
        <c:axId val="201465216"/>
        <c:scaling>
          <c:orientation val="minMax"/>
        </c:scaling>
        <c:delete val="1"/>
        <c:axPos val="l"/>
        <c:majorTickMark val="out"/>
        <c:minorTickMark val="none"/>
        <c:tickLblPos val="nextTo"/>
        <c:crossAx val="201467008"/>
        <c:crosses val="autoZero"/>
        <c:auto val="1"/>
        <c:lblAlgn val="ctr"/>
        <c:lblOffset val="100"/>
        <c:noMultiLvlLbl val="0"/>
      </c:catAx>
      <c:valAx>
        <c:axId val="201467008"/>
        <c:scaling>
          <c:orientation val="minMax"/>
        </c:scaling>
        <c:delete val="1"/>
        <c:axPos val="b"/>
        <c:majorGridlines/>
        <c:numFmt formatCode="#,##0" sourceLinked="1"/>
        <c:majorTickMark val="out"/>
        <c:minorTickMark val="none"/>
        <c:tickLblPos val="nextTo"/>
        <c:crossAx val="201465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20318908512597"/>
          <c:y val="4.3891986544398874E-2"/>
          <c:w val="0.64844133016059025"/>
          <c:h val="0.91953135800193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Жамбылская область</c:v>
                </c:pt>
                <c:pt idx="1">
                  <c:v>г. Шымкент </c:v>
                </c:pt>
                <c:pt idx="2">
                  <c:v>Атырауская область</c:v>
                </c:pt>
                <c:pt idx="3">
                  <c:v>Акмолинская область</c:v>
                </c:pt>
                <c:pt idx="4">
                  <c:v>г.Нур-Султан</c:v>
                </c:pt>
                <c:pt idx="5">
                  <c:v>ЗКО</c:v>
                </c:pt>
                <c:pt idx="6">
                  <c:v>СКО</c:v>
                </c:pt>
                <c:pt idx="7">
                  <c:v>Павлодарская область</c:v>
                </c:pt>
                <c:pt idx="8">
                  <c:v>Актюбинская область</c:v>
                </c:pt>
                <c:pt idx="9">
                  <c:v>Карагандинская область</c:v>
                </c:pt>
                <c:pt idx="10">
                  <c:v>Костанайская область</c:v>
                </c:pt>
                <c:pt idx="11">
                  <c:v>г.Алматы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7</c:v>
                </c:pt>
                <c:pt idx="10">
                  <c:v>11</c:v>
                </c:pt>
                <c:pt idx="1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947200"/>
        <c:axId val="176948736"/>
      </c:barChart>
      <c:catAx>
        <c:axId val="176947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76948736"/>
        <c:crosses val="autoZero"/>
        <c:auto val="1"/>
        <c:lblAlgn val="ctr"/>
        <c:lblOffset val="100"/>
        <c:noMultiLvlLbl val="0"/>
      </c:catAx>
      <c:valAx>
        <c:axId val="176948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94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02350757679316E-2"/>
          <c:y val="1.2182452540734245E-2"/>
          <c:w val="0.49088290461822914"/>
          <c:h val="0.720462797277843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2111776296015045"/>
                  <c:y val="0.12088570143112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298717166407602E-2"/>
                  <c:y val="-0.1942621032651218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074250781173406E-2"/>
                  <c:y val="-8.618043621630693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920101578210848E-2"/>
                  <c:y val="-3.9440653166196667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059755713824693E-2"/>
                  <c:y val="0.18337009047852051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84</c:v>
                </c:pt>
                <c:pt idx="1">
                  <c:v>30</c:v>
                </c:pt>
                <c:pt idx="2">
                  <c:v>85</c:v>
                </c:pt>
                <c:pt idx="3">
                  <c:v>90</c:v>
                </c:pt>
                <c:pt idx="4">
                  <c:v>Иные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994</c:v>
                </c:pt>
                <c:pt idx="1">
                  <c:v>831</c:v>
                </c:pt>
                <c:pt idx="2">
                  <c:v>205</c:v>
                </c:pt>
                <c:pt idx="3">
                  <c:v>168</c:v>
                </c:pt>
                <c:pt idx="4">
                  <c:v>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33639900245198"/>
          <c:y val="0"/>
          <c:w val="0.53355661755682493"/>
          <c:h val="0.690995856793795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3860811304380755"/>
                  <c:y val="9.2255966784089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06586746052077E-2"/>
                  <c:y val="-0.2295126597967350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921824303183122E-2"/>
                  <c:y val="-9.9338748948971184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408094755543671E-2"/>
                  <c:y val="-2.953192672374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644112828117715E-2"/>
                  <c:y val="0.12799925663083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84</c:v>
                </c:pt>
                <c:pt idx="1">
                  <c:v>30</c:v>
                </c:pt>
                <c:pt idx="2">
                  <c:v>85</c:v>
                </c:pt>
                <c:pt idx="3">
                  <c:v>90</c:v>
                </c:pt>
                <c:pt idx="4">
                  <c:v>Иные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1123</c:v>
                </c:pt>
                <c:pt idx="1">
                  <c:v>714</c:v>
                </c:pt>
                <c:pt idx="2">
                  <c:v>257</c:v>
                </c:pt>
                <c:pt idx="3">
                  <c:v>151</c:v>
                </c:pt>
                <c:pt idx="4">
                  <c:v>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txPr>
          <a:bodyPr/>
          <a:lstStyle/>
          <a:p>
            <a:pPr>
              <a:defRPr sz="1800" b="0"/>
            </a:pPr>
            <a:endParaRPr lang="ru-RU"/>
          </a:p>
        </c:txPr>
      </c:legendEntry>
      <c:layout>
        <c:manualLayout>
          <c:xMode val="edge"/>
          <c:yMode val="edge"/>
          <c:x val="6.9753672093173817E-3"/>
          <c:y val="6.8359367622495379E-2"/>
          <c:w val="0.20847376096833983"/>
          <c:h val="0.561546513686745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13791704303389E-2"/>
          <c:y val="6.9960767409738722E-2"/>
          <c:w val="0.66695617166184584"/>
          <c:h val="0.647343941275178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Принятые Решения за период 6 мес.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8.1938238746419478E-2"/>
                  <c:y val="-4.5385347573993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573565900085177"/>
                  <c:y val="-2.8859406011944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  <a:latin typeface="Impact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2944</c:v>
                </c:pt>
                <c:pt idx="1">
                  <c:v>2995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617344"/>
        <c:axId val="178619136"/>
        <c:axId val="0"/>
      </c:bar3DChart>
      <c:catAx>
        <c:axId val="178617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619136"/>
        <c:crosses val="autoZero"/>
        <c:auto val="1"/>
        <c:lblAlgn val="ctr"/>
        <c:lblOffset val="100"/>
        <c:noMultiLvlLbl val="0"/>
      </c:catAx>
      <c:valAx>
        <c:axId val="17861913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7861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32697816184679"/>
          <c:y val="0.30013144185180624"/>
          <c:w val="0.21692283627710424"/>
          <c:h val="0.229278673764997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681083744318262E-2"/>
          <c:y val="0.13083331081331304"/>
          <c:w val="0.66695617166184584"/>
          <c:h val="0.647343941275178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Принятые Решения за период 6 мес.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12641391697218832"/>
                  <c:y val="-4.5386978107161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573565900085177"/>
                  <c:y val="-2.8859406011944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  <a:latin typeface="Impact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956160"/>
        <c:axId val="178957696"/>
        <c:axId val="0"/>
      </c:bar3DChart>
      <c:catAx>
        <c:axId val="178956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957696"/>
        <c:crosses val="autoZero"/>
        <c:auto val="1"/>
        <c:lblAlgn val="ctr"/>
        <c:lblOffset val="100"/>
        <c:noMultiLvlLbl val="0"/>
      </c:catAx>
      <c:valAx>
        <c:axId val="178957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8956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9185078056085"/>
          <c:y val="0.58613588406910289"/>
          <c:w val="0.21692283627710424"/>
          <c:h val="0.229278673764997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8234632368468098"/>
                  <c:y val="-0.22013556016608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259943651654353E-3"/>
                  <c:y val="5.4081553942295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656374134078667E-2"/>
                  <c:y val="7.0107428870217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732416369798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84</c:v>
                </c:pt>
                <c:pt idx="1">
                  <c:v>85</c:v>
                </c:pt>
                <c:pt idx="2">
                  <c:v>94</c:v>
                </c:pt>
                <c:pt idx="3">
                  <c:v>87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14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4103375481430772"/>
                  <c:y val="-0.20736390927680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864876716970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84</c:v>
                </c:pt>
                <c:pt idx="1">
                  <c:v>85</c:v>
                </c:pt>
                <c:pt idx="2">
                  <c:v>94</c:v>
                </c:pt>
                <c:pt idx="3">
                  <c:v>87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12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753960951184346E-2"/>
          <c:y val="0.15424770299558604"/>
          <c:w val="0.32141808506537867"/>
          <c:h val="0.60574946800782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plosion val="112"/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17654962657766138"/>
                  <c:y val="4.0436574913849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0475856964879366"/>
                  <c:y val="3.2349259931079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 выпуска</c:v>
                </c:pt>
                <c:pt idx="1">
                  <c:v>После выпуска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512</c:v>
                </c:pt>
                <c:pt idx="1">
                  <c:v>1660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выпуска</c:v>
                </c:pt>
                <c:pt idx="1">
                  <c:v>После выпуска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 cmpd="sng"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16E5D-3E4C-4CFD-B47E-CDEA06433700}" type="doc">
      <dgm:prSet loTypeId="urn:microsoft.com/office/officeart/2005/8/layout/process2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85AF43D-40D2-4958-979C-020D91446E54}">
      <dgm:prSet phldrT="[Текст]" custT="1"/>
      <dgm:spPr/>
      <dgm:t>
        <a:bodyPr/>
        <a:lstStyle/>
        <a:p>
          <a:r>
            <a:rPr lang="ru-RU" sz="1100" dirty="0" smtClean="0"/>
            <a:t>Расширение интеллектуального анализа - машинное обучение</a:t>
          </a:r>
          <a:endParaRPr lang="ru-RU" sz="1100" dirty="0"/>
        </a:p>
      </dgm:t>
    </dgm:pt>
    <dgm:pt modelId="{3E7394B5-F876-48C5-A43E-159CD63EA0E7}" type="parTrans" cxnId="{0B511C85-642D-4AA0-9E6B-51B5E6C587B9}">
      <dgm:prSet/>
      <dgm:spPr/>
      <dgm:t>
        <a:bodyPr/>
        <a:lstStyle/>
        <a:p>
          <a:endParaRPr lang="ru-RU" sz="1600"/>
        </a:p>
      </dgm:t>
    </dgm:pt>
    <dgm:pt modelId="{01D192FA-F290-4EF8-803E-148CD2D393B1}" type="sibTrans" cxnId="{0B511C85-642D-4AA0-9E6B-51B5E6C587B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 sz="1200"/>
        </a:p>
      </dgm:t>
    </dgm:pt>
    <dgm:pt modelId="{91412CFE-2A49-4B35-8244-37962950F74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/>
            <a:t>Увеличение цепочки категорирования </a:t>
          </a:r>
          <a:endParaRPr lang="en-US" sz="11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/>
            <a:t>(брокеры, логистика)</a:t>
          </a:r>
          <a:endParaRPr lang="ru-RU" sz="1100" dirty="0"/>
        </a:p>
      </dgm:t>
    </dgm:pt>
    <dgm:pt modelId="{3D00C531-43CA-4361-B1D5-F8275F01D56A}" type="parTrans" cxnId="{97456ACA-F3E8-49D5-8203-90FC795AC747}">
      <dgm:prSet/>
      <dgm:spPr/>
      <dgm:t>
        <a:bodyPr/>
        <a:lstStyle/>
        <a:p>
          <a:endParaRPr lang="ru-RU" sz="1600"/>
        </a:p>
      </dgm:t>
    </dgm:pt>
    <dgm:pt modelId="{3A82B8EB-E34C-4906-951D-CDA7EA3844C8}" type="sibTrans" cxnId="{97456ACA-F3E8-49D5-8203-90FC795AC747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 sz="1600"/>
        </a:p>
      </dgm:t>
    </dgm:pt>
    <dgm:pt modelId="{0FE0ABE2-B27F-41B8-B9C5-BB0248F10448}">
      <dgm:prSet phldrT="[Текст]" custT="1"/>
      <dgm:spPr/>
      <dgm:t>
        <a:bodyPr/>
        <a:lstStyle/>
        <a:p>
          <a:r>
            <a:rPr lang="ru-RU" sz="1100" dirty="0" smtClean="0"/>
            <a:t>Использование ИС СУР при отборе на </a:t>
          </a:r>
          <a:r>
            <a:rPr lang="ru-RU" sz="1100" dirty="0" err="1" smtClean="0"/>
            <a:t>посттаможенный</a:t>
          </a:r>
          <a:r>
            <a:rPr lang="ru-RU" sz="1100" dirty="0" smtClean="0"/>
            <a:t> аудит</a:t>
          </a:r>
          <a:endParaRPr lang="ru-RU" sz="1100" dirty="0"/>
        </a:p>
      </dgm:t>
    </dgm:pt>
    <dgm:pt modelId="{CA26A05D-1C4F-4F9E-860A-A9A56A85AC50}" type="parTrans" cxnId="{9687287B-623C-4C75-8BAA-EE791AE049C0}">
      <dgm:prSet/>
      <dgm:spPr/>
      <dgm:t>
        <a:bodyPr/>
        <a:lstStyle/>
        <a:p>
          <a:endParaRPr lang="ru-RU" sz="1600"/>
        </a:p>
      </dgm:t>
    </dgm:pt>
    <dgm:pt modelId="{0BD70A0E-FD4E-4317-9EC6-4B3C13414DB9}" type="sibTrans" cxnId="{9687287B-623C-4C75-8BAA-EE791AE049C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 sz="1200"/>
        </a:p>
      </dgm:t>
    </dgm:pt>
    <dgm:pt modelId="{AF9BA7C3-4540-40A4-AFBD-13FEBB5AF77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Проработка вопроса введения отдельных ТН ВЭД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dirty="0" smtClean="0"/>
            <a:t>для рисковой категории товаров народного потребления </a:t>
          </a:r>
          <a:r>
            <a:rPr lang="ru-RU" sz="1000" dirty="0" smtClean="0"/>
            <a:t>(одежда, кожа, обувь) </a:t>
          </a:r>
          <a:endParaRPr lang="ru-RU" sz="1000" dirty="0"/>
        </a:p>
      </dgm:t>
    </dgm:pt>
    <dgm:pt modelId="{561D977D-6367-4D1F-8848-38666B91BE41}" type="parTrans" cxnId="{B0E4C535-8106-43CF-8352-D91E7F2DA836}">
      <dgm:prSet/>
      <dgm:spPr/>
      <dgm:t>
        <a:bodyPr/>
        <a:lstStyle/>
        <a:p>
          <a:endParaRPr lang="ru-RU"/>
        </a:p>
      </dgm:t>
    </dgm:pt>
    <dgm:pt modelId="{2379FE98-BF7E-449D-BD5E-91AA587078E4}" type="sibTrans" cxnId="{B0E4C535-8106-43CF-8352-D91E7F2DA836}">
      <dgm:prSet/>
      <dgm:spPr/>
      <dgm:t>
        <a:bodyPr/>
        <a:lstStyle/>
        <a:p>
          <a:endParaRPr lang="ru-RU"/>
        </a:p>
      </dgm:t>
    </dgm:pt>
    <dgm:pt modelId="{ECCF4101-144C-4481-B3E0-83A305A95E59}" type="pres">
      <dgm:prSet presAssocID="{D2816E5D-3E4C-4CFD-B47E-CDEA0643370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A83376-53C9-4003-9D18-D1E8DB4DBFD9}" type="pres">
      <dgm:prSet presAssocID="{585AF43D-40D2-4958-979C-020D91446E54}" presName="node" presStyleLbl="node1" presStyleIdx="0" presStyleCnt="4" custScaleY="79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06CF0-F328-4697-9D55-A8FFC707390C}" type="pres">
      <dgm:prSet presAssocID="{01D192FA-F290-4EF8-803E-148CD2D393B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A9D8CB4-745B-4F30-98A7-358990EC9432}" type="pres">
      <dgm:prSet presAssocID="{01D192FA-F290-4EF8-803E-148CD2D393B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BADA151-1FB8-4CA2-A305-C8A418E2C849}" type="pres">
      <dgm:prSet presAssocID="{0FE0ABE2-B27F-41B8-B9C5-BB0248F10448}" presName="node" presStyleLbl="node1" presStyleIdx="1" presStyleCnt="4" custLinFactNeighborX="0" custLinFactNeighborY="-10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4A681-B2FE-4F3C-A227-55A45E6E4117}" type="pres">
      <dgm:prSet presAssocID="{0BD70A0E-FD4E-4317-9EC6-4B3C13414DB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CC69E42-6FB5-40E9-9142-B946B2FD92F8}" type="pres">
      <dgm:prSet presAssocID="{0BD70A0E-FD4E-4317-9EC6-4B3C13414DB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74F5CA6-2621-46A6-A9EE-FE21F738AC81}" type="pres">
      <dgm:prSet presAssocID="{91412CFE-2A49-4B35-8244-37962950F749}" presName="node" presStyleLbl="node1" presStyleIdx="2" presStyleCnt="4" custScaleY="4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06A85-B98D-48CF-B2EC-07A6F73BA341}" type="pres">
      <dgm:prSet presAssocID="{3A82B8EB-E34C-4906-951D-CDA7EA3844C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E50CDB7-1E74-4393-A58C-F50B4372F0F8}" type="pres">
      <dgm:prSet presAssocID="{3A82B8EB-E34C-4906-951D-CDA7EA3844C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F4E9E27-3EAE-4EAA-9439-01FD6D3A4ECA}" type="pres">
      <dgm:prSet presAssocID="{AF9BA7C3-4540-40A4-AFBD-13FEBB5AF77C}" presName="node" presStyleLbl="node1" presStyleIdx="3" presStyleCnt="4" custLinFactNeighborX="1355" custLinFactNeighborY="-10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EEEFD-35DE-46A9-A109-5128A2C53233}" type="presOf" srcId="{01D192FA-F290-4EF8-803E-148CD2D393B1}" destId="{35106CF0-F328-4697-9D55-A8FFC707390C}" srcOrd="0" destOrd="0" presId="urn:microsoft.com/office/officeart/2005/8/layout/process2"/>
    <dgm:cxn modelId="{97456ACA-F3E8-49D5-8203-90FC795AC747}" srcId="{D2816E5D-3E4C-4CFD-B47E-CDEA06433700}" destId="{91412CFE-2A49-4B35-8244-37962950F749}" srcOrd="2" destOrd="0" parTransId="{3D00C531-43CA-4361-B1D5-F8275F01D56A}" sibTransId="{3A82B8EB-E34C-4906-951D-CDA7EA3844C8}"/>
    <dgm:cxn modelId="{C8639A37-B59B-40F6-9C06-A0E499B0BDFD}" type="presOf" srcId="{01D192FA-F290-4EF8-803E-148CD2D393B1}" destId="{EA9D8CB4-745B-4F30-98A7-358990EC9432}" srcOrd="1" destOrd="0" presId="urn:microsoft.com/office/officeart/2005/8/layout/process2"/>
    <dgm:cxn modelId="{E65F412F-AE4B-4B36-A69A-B95B69327F72}" type="presOf" srcId="{0BD70A0E-FD4E-4317-9EC6-4B3C13414DB9}" destId="{4E44A681-B2FE-4F3C-A227-55A45E6E4117}" srcOrd="0" destOrd="0" presId="urn:microsoft.com/office/officeart/2005/8/layout/process2"/>
    <dgm:cxn modelId="{C1C34A13-6599-49EA-99AA-C81CF81B2B33}" type="presOf" srcId="{91412CFE-2A49-4B35-8244-37962950F749}" destId="{C74F5CA6-2621-46A6-A9EE-FE21F738AC81}" srcOrd="0" destOrd="0" presId="urn:microsoft.com/office/officeart/2005/8/layout/process2"/>
    <dgm:cxn modelId="{0B511C85-642D-4AA0-9E6B-51B5E6C587B9}" srcId="{D2816E5D-3E4C-4CFD-B47E-CDEA06433700}" destId="{585AF43D-40D2-4958-979C-020D91446E54}" srcOrd="0" destOrd="0" parTransId="{3E7394B5-F876-48C5-A43E-159CD63EA0E7}" sibTransId="{01D192FA-F290-4EF8-803E-148CD2D393B1}"/>
    <dgm:cxn modelId="{086216D3-ED04-410F-8B1E-3327D9F4F5B9}" type="presOf" srcId="{D2816E5D-3E4C-4CFD-B47E-CDEA06433700}" destId="{ECCF4101-144C-4481-B3E0-83A305A95E59}" srcOrd="0" destOrd="0" presId="urn:microsoft.com/office/officeart/2005/8/layout/process2"/>
    <dgm:cxn modelId="{B0E4C535-8106-43CF-8352-D91E7F2DA836}" srcId="{D2816E5D-3E4C-4CFD-B47E-CDEA06433700}" destId="{AF9BA7C3-4540-40A4-AFBD-13FEBB5AF77C}" srcOrd="3" destOrd="0" parTransId="{561D977D-6367-4D1F-8848-38666B91BE41}" sibTransId="{2379FE98-BF7E-449D-BD5E-91AA587078E4}"/>
    <dgm:cxn modelId="{48E29379-F557-49B3-87D0-BFAC1AF23BB1}" type="presOf" srcId="{585AF43D-40D2-4958-979C-020D91446E54}" destId="{EEA83376-53C9-4003-9D18-D1E8DB4DBFD9}" srcOrd="0" destOrd="0" presId="urn:microsoft.com/office/officeart/2005/8/layout/process2"/>
    <dgm:cxn modelId="{9687287B-623C-4C75-8BAA-EE791AE049C0}" srcId="{D2816E5D-3E4C-4CFD-B47E-CDEA06433700}" destId="{0FE0ABE2-B27F-41B8-B9C5-BB0248F10448}" srcOrd="1" destOrd="0" parTransId="{CA26A05D-1C4F-4F9E-860A-A9A56A85AC50}" sibTransId="{0BD70A0E-FD4E-4317-9EC6-4B3C13414DB9}"/>
    <dgm:cxn modelId="{6662877A-714C-4254-842A-10792FD4C209}" type="presOf" srcId="{3A82B8EB-E34C-4906-951D-CDA7EA3844C8}" destId="{AE50CDB7-1E74-4393-A58C-F50B4372F0F8}" srcOrd="1" destOrd="0" presId="urn:microsoft.com/office/officeart/2005/8/layout/process2"/>
    <dgm:cxn modelId="{3EA3D078-2354-41DF-947C-FA18A7494129}" type="presOf" srcId="{3A82B8EB-E34C-4906-951D-CDA7EA3844C8}" destId="{33106A85-B98D-48CF-B2EC-07A6F73BA341}" srcOrd="0" destOrd="0" presId="urn:microsoft.com/office/officeart/2005/8/layout/process2"/>
    <dgm:cxn modelId="{2478846A-5027-47E2-AA52-9C4492DE998E}" type="presOf" srcId="{0FE0ABE2-B27F-41B8-B9C5-BB0248F10448}" destId="{DBADA151-1FB8-4CA2-A305-C8A418E2C849}" srcOrd="0" destOrd="0" presId="urn:microsoft.com/office/officeart/2005/8/layout/process2"/>
    <dgm:cxn modelId="{0977C49A-819A-493C-AB49-DA7F167D700F}" type="presOf" srcId="{0BD70A0E-FD4E-4317-9EC6-4B3C13414DB9}" destId="{BCC69E42-6FB5-40E9-9142-B946B2FD92F8}" srcOrd="1" destOrd="0" presId="urn:microsoft.com/office/officeart/2005/8/layout/process2"/>
    <dgm:cxn modelId="{B930F8E6-3892-4280-9AD7-E4F987B78846}" type="presOf" srcId="{AF9BA7C3-4540-40A4-AFBD-13FEBB5AF77C}" destId="{2F4E9E27-3EAE-4EAA-9439-01FD6D3A4ECA}" srcOrd="0" destOrd="0" presId="urn:microsoft.com/office/officeart/2005/8/layout/process2"/>
    <dgm:cxn modelId="{4EC9B585-A107-4457-80C1-3F2A4557D545}" type="presParOf" srcId="{ECCF4101-144C-4481-B3E0-83A305A95E59}" destId="{EEA83376-53C9-4003-9D18-D1E8DB4DBFD9}" srcOrd="0" destOrd="0" presId="urn:microsoft.com/office/officeart/2005/8/layout/process2"/>
    <dgm:cxn modelId="{FB724840-2E19-4418-8F6F-923F946C1132}" type="presParOf" srcId="{ECCF4101-144C-4481-B3E0-83A305A95E59}" destId="{35106CF0-F328-4697-9D55-A8FFC707390C}" srcOrd="1" destOrd="0" presId="urn:microsoft.com/office/officeart/2005/8/layout/process2"/>
    <dgm:cxn modelId="{FF29C96B-48FA-4121-B657-29F61D6D8F2F}" type="presParOf" srcId="{35106CF0-F328-4697-9D55-A8FFC707390C}" destId="{EA9D8CB4-745B-4F30-98A7-358990EC9432}" srcOrd="0" destOrd="0" presId="urn:microsoft.com/office/officeart/2005/8/layout/process2"/>
    <dgm:cxn modelId="{EED80AD0-DFFF-4B8C-8632-329D6C4E9855}" type="presParOf" srcId="{ECCF4101-144C-4481-B3E0-83A305A95E59}" destId="{DBADA151-1FB8-4CA2-A305-C8A418E2C849}" srcOrd="2" destOrd="0" presId="urn:microsoft.com/office/officeart/2005/8/layout/process2"/>
    <dgm:cxn modelId="{1EF9DF20-DCD2-4A8F-AA94-FAB5E80AB260}" type="presParOf" srcId="{ECCF4101-144C-4481-B3E0-83A305A95E59}" destId="{4E44A681-B2FE-4F3C-A227-55A45E6E4117}" srcOrd="3" destOrd="0" presId="urn:microsoft.com/office/officeart/2005/8/layout/process2"/>
    <dgm:cxn modelId="{3A4431F2-0912-4A90-8006-2C2B572E4C59}" type="presParOf" srcId="{4E44A681-B2FE-4F3C-A227-55A45E6E4117}" destId="{BCC69E42-6FB5-40E9-9142-B946B2FD92F8}" srcOrd="0" destOrd="0" presId="urn:microsoft.com/office/officeart/2005/8/layout/process2"/>
    <dgm:cxn modelId="{C4D86BC7-69EE-4556-A6DB-FD0B9225F6EB}" type="presParOf" srcId="{ECCF4101-144C-4481-B3E0-83A305A95E59}" destId="{C74F5CA6-2621-46A6-A9EE-FE21F738AC81}" srcOrd="4" destOrd="0" presId="urn:microsoft.com/office/officeart/2005/8/layout/process2"/>
    <dgm:cxn modelId="{CD191FF4-6C5C-4D13-B339-D56BFF8DB423}" type="presParOf" srcId="{ECCF4101-144C-4481-B3E0-83A305A95E59}" destId="{33106A85-B98D-48CF-B2EC-07A6F73BA341}" srcOrd="5" destOrd="0" presId="urn:microsoft.com/office/officeart/2005/8/layout/process2"/>
    <dgm:cxn modelId="{42AA7031-750C-4ECC-B719-BB217DAA7290}" type="presParOf" srcId="{33106A85-B98D-48CF-B2EC-07A6F73BA341}" destId="{AE50CDB7-1E74-4393-A58C-F50B4372F0F8}" srcOrd="0" destOrd="0" presId="urn:microsoft.com/office/officeart/2005/8/layout/process2"/>
    <dgm:cxn modelId="{8991CBDD-EE79-423A-AE62-E787A3D1D756}" type="presParOf" srcId="{ECCF4101-144C-4481-B3E0-83A305A95E59}" destId="{2F4E9E27-3EAE-4EAA-9439-01FD6D3A4EC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83376-53C9-4003-9D18-D1E8DB4DBFD9}">
      <dsp:nvSpPr>
        <dsp:cNvPr id="0" name=""/>
        <dsp:cNvSpPr/>
      </dsp:nvSpPr>
      <dsp:spPr>
        <a:xfrm>
          <a:off x="0" y="2746"/>
          <a:ext cx="2694491" cy="603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Расширение интеллектуального анализа - машинное обучение</a:t>
          </a:r>
          <a:endParaRPr lang="ru-RU" sz="1100" kern="1200" dirty="0"/>
        </a:p>
      </dsp:txBody>
      <dsp:txXfrm>
        <a:off x="17690" y="20436"/>
        <a:ext cx="2659111" cy="568585"/>
      </dsp:txXfrm>
    </dsp:sp>
    <dsp:sp modelId="{35106CF0-F328-4697-9D55-A8FFC707390C}">
      <dsp:nvSpPr>
        <dsp:cNvPr id="0" name=""/>
        <dsp:cNvSpPr/>
      </dsp:nvSpPr>
      <dsp:spPr>
        <a:xfrm rot="5400000">
          <a:off x="1219574" y="605289"/>
          <a:ext cx="255341" cy="343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244254" y="649269"/>
        <a:ext cx="205981" cy="178739"/>
      </dsp:txXfrm>
    </dsp:sp>
    <dsp:sp modelId="{DBADA151-1FB8-4CA2-A305-C8A418E2C849}">
      <dsp:nvSpPr>
        <dsp:cNvPr id="0" name=""/>
        <dsp:cNvSpPr/>
      </dsp:nvSpPr>
      <dsp:spPr>
        <a:xfrm>
          <a:off x="0" y="947167"/>
          <a:ext cx="2694491" cy="76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Использование ИС СУР при отборе на </a:t>
          </a:r>
          <a:r>
            <a:rPr lang="ru-RU" sz="1100" kern="1200" dirty="0" err="1" smtClean="0"/>
            <a:t>посттаможенный</a:t>
          </a:r>
          <a:r>
            <a:rPr lang="ru-RU" sz="1100" kern="1200" dirty="0" smtClean="0"/>
            <a:t> аудит</a:t>
          </a:r>
          <a:endParaRPr lang="ru-RU" sz="1100" kern="1200" dirty="0"/>
        </a:p>
      </dsp:txBody>
      <dsp:txXfrm>
        <a:off x="22344" y="969511"/>
        <a:ext cx="2649803" cy="718203"/>
      </dsp:txXfrm>
    </dsp:sp>
    <dsp:sp modelId="{4E44A681-B2FE-4F3C-A227-55A45E6E4117}">
      <dsp:nvSpPr>
        <dsp:cNvPr id="0" name=""/>
        <dsp:cNvSpPr/>
      </dsp:nvSpPr>
      <dsp:spPr>
        <a:xfrm rot="5400000">
          <a:off x="1188832" y="1749626"/>
          <a:ext cx="316826" cy="343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244254" y="1762864"/>
        <a:ext cx="205981" cy="221778"/>
      </dsp:txXfrm>
    </dsp:sp>
    <dsp:sp modelId="{C74F5CA6-2621-46A6-A9EE-FE21F738AC81}">
      <dsp:nvSpPr>
        <dsp:cNvPr id="0" name=""/>
        <dsp:cNvSpPr/>
      </dsp:nvSpPr>
      <dsp:spPr>
        <a:xfrm>
          <a:off x="0" y="2132494"/>
          <a:ext cx="2694491" cy="307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Увеличение цепочки категорирования </a:t>
          </a:r>
          <a:endParaRPr lang="en-US" sz="1100" kern="1200" dirty="0" smtClean="0"/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(брокеры, логистика)</a:t>
          </a:r>
          <a:endParaRPr lang="ru-RU" sz="1100" kern="1200" dirty="0"/>
        </a:p>
      </dsp:txBody>
      <dsp:txXfrm>
        <a:off x="9004" y="2141498"/>
        <a:ext cx="2676483" cy="289406"/>
      </dsp:txXfrm>
    </dsp:sp>
    <dsp:sp modelId="{33106A85-B98D-48CF-B2EC-07A6F73BA341}">
      <dsp:nvSpPr>
        <dsp:cNvPr id="0" name=""/>
        <dsp:cNvSpPr/>
      </dsp:nvSpPr>
      <dsp:spPr>
        <a:xfrm rot="5400000">
          <a:off x="1219455" y="2438645"/>
          <a:ext cx="255579" cy="343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244254" y="2482506"/>
        <a:ext cx="205981" cy="178905"/>
      </dsp:txXfrm>
    </dsp:sp>
    <dsp:sp modelId="{2F4E9E27-3EAE-4EAA-9439-01FD6D3A4ECA}">
      <dsp:nvSpPr>
        <dsp:cNvPr id="0" name=""/>
        <dsp:cNvSpPr/>
      </dsp:nvSpPr>
      <dsp:spPr>
        <a:xfrm>
          <a:off x="0" y="2780681"/>
          <a:ext cx="2694491" cy="76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Проработка вопроса введения отдельных ТН ВЭД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для рисковой категории товаров народного потребления </a:t>
          </a:r>
          <a:r>
            <a:rPr lang="ru-RU" sz="1000" kern="1200" dirty="0" smtClean="0"/>
            <a:t>(одежда, кожа, обувь) </a:t>
          </a:r>
          <a:endParaRPr lang="ru-RU" sz="1000" kern="1200" dirty="0"/>
        </a:p>
      </dsp:txBody>
      <dsp:txXfrm>
        <a:off x="22344" y="2803025"/>
        <a:ext cx="2649803" cy="718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5"/>
            <a:ext cx="4307047" cy="34028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001" y="5"/>
            <a:ext cx="4307047" cy="34028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93E5BB63-308C-4C20-A20A-A096EC8ACD9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6464156"/>
            <a:ext cx="4307047" cy="34028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001" y="6464156"/>
            <a:ext cx="4307047" cy="34028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DF34D45C-205A-4F26-AC99-3F54E9C8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03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5"/>
            <a:ext cx="4307047" cy="34028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001" y="5"/>
            <a:ext cx="4307047" cy="34028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4E39FD9D-7E02-482F-96E7-63E54CC532A8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548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5" y="3232668"/>
            <a:ext cx="7951470" cy="3062526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6464156"/>
            <a:ext cx="4307047" cy="34028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001" y="6464156"/>
            <a:ext cx="4307047" cy="34028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A7E25A93-CEA0-4D0A-8EAF-65B20AB5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5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8" algn="l" defTabSz="913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18" algn="l" defTabSz="913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34" algn="l" defTabSz="913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751" algn="l" defTabSz="913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69" algn="l" defTabSz="913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99" algn="l" defTabSz="913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AF78-13BE-4017-9699-EE9FF81F366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6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351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45805-6F2D-4F4E-AA08-0E3D4A1E11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1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3513" y="511175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AF78-13BE-4017-9699-EE9FF81F366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6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3513" y="511175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AF78-13BE-4017-9699-EE9FF81F366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6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0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9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4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1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1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948C-AC08-4BD0-B9E3-895A315C44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2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A2C7-D34F-497F-9FEB-449EA68053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3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1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65C8-CC37-4D86-B9A0-DFC7F6D799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6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7E79-CCCC-42C2-A1C2-276C07153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42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4" indent="0">
              <a:buNone/>
              <a:defRPr sz="2000" b="1"/>
            </a:lvl2pPr>
            <a:lvl3pPr marL="913298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94" indent="0">
              <a:buNone/>
              <a:defRPr sz="1600" b="1"/>
            </a:lvl5pPr>
            <a:lvl6pPr marL="2283207" indent="0">
              <a:buNone/>
              <a:defRPr sz="1600" b="1"/>
            </a:lvl6pPr>
            <a:lvl7pPr marL="2739821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1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4" indent="0">
              <a:buNone/>
              <a:defRPr sz="2000" b="1"/>
            </a:lvl2pPr>
            <a:lvl3pPr marL="913298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94" indent="0">
              <a:buNone/>
              <a:defRPr sz="1600" b="1"/>
            </a:lvl5pPr>
            <a:lvl6pPr marL="2283207" indent="0">
              <a:buNone/>
              <a:defRPr sz="1600" b="1"/>
            </a:lvl6pPr>
            <a:lvl7pPr marL="2739821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1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2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ED19-6611-42D1-B576-E8EECBF75E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2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517F-B727-4C03-948F-30AF9B0025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78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6C3-47D9-445B-AB8D-90162A801C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68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14" indent="0">
              <a:buNone/>
              <a:defRPr sz="1200"/>
            </a:lvl2pPr>
            <a:lvl3pPr marL="913298" indent="0">
              <a:buNone/>
              <a:defRPr sz="1000"/>
            </a:lvl3pPr>
            <a:lvl4pPr marL="1369934" indent="0">
              <a:buNone/>
              <a:defRPr sz="900"/>
            </a:lvl4pPr>
            <a:lvl5pPr marL="1826594" indent="0">
              <a:buNone/>
              <a:defRPr sz="900"/>
            </a:lvl5pPr>
            <a:lvl6pPr marL="2283207" indent="0">
              <a:buNone/>
              <a:defRPr sz="900"/>
            </a:lvl6pPr>
            <a:lvl7pPr marL="2739821" indent="0">
              <a:buNone/>
              <a:defRPr sz="900"/>
            </a:lvl7pPr>
            <a:lvl8pPr marL="3196480" indent="0">
              <a:buNone/>
              <a:defRPr sz="900"/>
            </a:lvl8pPr>
            <a:lvl9pPr marL="36531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D1C0-09D2-4839-92F6-608C33748B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7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93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14" indent="0">
              <a:buNone/>
              <a:defRPr sz="2800"/>
            </a:lvl2pPr>
            <a:lvl3pPr marL="913298" indent="0">
              <a:buNone/>
              <a:defRPr sz="2400"/>
            </a:lvl3pPr>
            <a:lvl4pPr marL="1369934" indent="0">
              <a:buNone/>
              <a:defRPr sz="2000"/>
            </a:lvl4pPr>
            <a:lvl5pPr marL="1826594" indent="0">
              <a:buNone/>
              <a:defRPr sz="2000"/>
            </a:lvl5pPr>
            <a:lvl6pPr marL="2283207" indent="0">
              <a:buNone/>
              <a:defRPr sz="2000"/>
            </a:lvl6pPr>
            <a:lvl7pPr marL="2739821" indent="0">
              <a:buNone/>
              <a:defRPr sz="2000"/>
            </a:lvl7pPr>
            <a:lvl8pPr marL="3196480" indent="0">
              <a:buNone/>
              <a:defRPr sz="2000"/>
            </a:lvl8pPr>
            <a:lvl9pPr marL="365312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9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14" indent="0">
              <a:buNone/>
              <a:defRPr sz="1200"/>
            </a:lvl2pPr>
            <a:lvl3pPr marL="913298" indent="0">
              <a:buNone/>
              <a:defRPr sz="1000"/>
            </a:lvl3pPr>
            <a:lvl4pPr marL="1369934" indent="0">
              <a:buNone/>
              <a:defRPr sz="900"/>
            </a:lvl4pPr>
            <a:lvl5pPr marL="1826594" indent="0">
              <a:buNone/>
              <a:defRPr sz="900"/>
            </a:lvl5pPr>
            <a:lvl6pPr marL="2283207" indent="0">
              <a:buNone/>
              <a:defRPr sz="900"/>
            </a:lvl6pPr>
            <a:lvl7pPr marL="2739821" indent="0">
              <a:buNone/>
              <a:defRPr sz="900"/>
            </a:lvl7pPr>
            <a:lvl8pPr marL="3196480" indent="0">
              <a:buNone/>
              <a:defRPr sz="900"/>
            </a:lvl8pPr>
            <a:lvl9pPr marL="36531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245F-18CE-4423-9EEA-9FA6554BB4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87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1E4F-7333-43A1-BA84-80BB37CFDD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1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399A-C454-48DB-A66C-BD3B264CCD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68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0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C33-7FB7-4069-82E0-D2BDBBF048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4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891-20D2-40AD-A1DB-82EF6D841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08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A6D1-4971-4CEE-ACAD-BB35E19A73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18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349B-7CE5-4B09-95F1-20CB39CC7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06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A75A-6234-4013-933B-6FB740B85C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38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00E3-1CDD-4F0B-B372-4EC16861B2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63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1D34-71CE-4178-84C4-90D07F5B5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48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BAF-3BEB-4573-9F09-6CEC19AD3C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72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62" indent="0">
              <a:buNone/>
              <a:defRPr sz="2800"/>
            </a:lvl2pPr>
            <a:lvl3pPr marL="913388" indent="0">
              <a:buNone/>
              <a:defRPr sz="2400"/>
            </a:lvl3pPr>
            <a:lvl4pPr marL="1370070" indent="0">
              <a:buNone/>
              <a:defRPr sz="2000"/>
            </a:lvl4pPr>
            <a:lvl5pPr marL="1826774" indent="0">
              <a:buNone/>
              <a:defRPr sz="2000"/>
            </a:lvl5pPr>
            <a:lvl6pPr marL="2283435" indent="0">
              <a:buNone/>
              <a:defRPr sz="2000"/>
            </a:lvl6pPr>
            <a:lvl7pPr marL="2740097" indent="0">
              <a:buNone/>
              <a:defRPr sz="2000"/>
            </a:lvl7pPr>
            <a:lvl8pPr marL="3196800" indent="0">
              <a:buNone/>
              <a:defRPr sz="2000"/>
            </a:lvl8pPr>
            <a:lvl9pPr marL="36534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8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282C-0405-4D31-BCC9-05703CCF28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82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5207-FA12-476D-AC01-F03FFA2BDD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47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6456-F9CA-495F-BFF8-63080E5F48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6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8" indent="0">
              <a:buNone/>
              <a:defRPr sz="2000" b="1"/>
            </a:lvl2pPr>
            <a:lvl3pPr marL="913118" indent="0">
              <a:buNone/>
              <a:defRPr sz="1800" b="1"/>
            </a:lvl3pPr>
            <a:lvl4pPr marL="1369662" indent="0">
              <a:buNone/>
              <a:defRPr sz="1600" b="1"/>
            </a:lvl4pPr>
            <a:lvl5pPr marL="1826234" indent="0">
              <a:buNone/>
              <a:defRPr sz="1600" b="1"/>
            </a:lvl5pPr>
            <a:lvl6pPr marL="2282751" indent="0">
              <a:buNone/>
              <a:defRPr sz="1600" b="1"/>
            </a:lvl6pPr>
            <a:lvl7pPr marL="2739269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8" indent="0">
              <a:buNone/>
              <a:defRPr sz="2000" b="1"/>
            </a:lvl2pPr>
            <a:lvl3pPr marL="913118" indent="0">
              <a:buNone/>
              <a:defRPr sz="1800" b="1"/>
            </a:lvl3pPr>
            <a:lvl4pPr marL="1369662" indent="0">
              <a:buNone/>
              <a:defRPr sz="1600" b="1"/>
            </a:lvl4pPr>
            <a:lvl5pPr marL="1826234" indent="0">
              <a:buNone/>
              <a:defRPr sz="1600" b="1"/>
            </a:lvl5pPr>
            <a:lvl6pPr marL="2282751" indent="0">
              <a:buNone/>
              <a:defRPr sz="1600" b="1"/>
            </a:lvl6pPr>
            <a:lvl7pPr marL="2739269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2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0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1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2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18" indent="0">
              <a:buNone/>
              <a:defRPr sz="1200"/>
            </a:lvl2pPr>
            <a:lvl3pPr marL="913118" indent="0">
              <a:buNone/>
              <a:defRPr sz="1000"/>
            </a:lvl3pPr>
            <a:lvl4pPr marL="1369662" indent="0">
              <a:buNone/>
              <a:defRPr sz="900"/>
            </a:lvl4pPr>
            <a:lvl5pPr marL="1826234" indent="0">
              <a:buNone/>
              <a:defRPr sz="900"/>
            </a:lvl5pPr>
            <a:lvl6pPr marL="2282751" indent="0">
              <a:buNone/>
              <a:defRPr sz="900"/>
            </a:lvl6pPr>
            <a:lvl7pPr marL="2739269" indent="0">
              <a:buNone/>
              <a:defRPr sz="900"/>
            </a:lvl7pPr>
            <a:lvl8pPr marL="3195840" indent="0">
              <a:buNone/>
              <a:defRPr sz="900"/>
            </a:lvl8pPr>
            <a:lvl9pPr marL="365239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18" indent="0">
              <a:buNone/>
              <a:defRPr sz="2800"/>
            </a:lvl2pPr>
            <a:lvl3pPr marL="913118" indent="0">
              <a:buNone/>
              <a:defRPr sz="2400"/>
            </a:lvl3pPr>
            <a:lvl4pPr marL="1369662" indent="0">
              <a:buNone/>
              <a:defRPr sz="2000"/>
            </a:lvl4pPr>
            <a:lvl5pPr marL="1826234" indent="0">
              <a:buNone/>
              <a:defRPr sz="2000"/>
            </a:lvl5pPr>
            <a:lvl6pPr marL="2282751" indent="0">
              <a:buNone/>
              <a:defRPr sz="2000"/>
            </a:lvl6pPr>
            <a:lvl7pPr marL="2739269" indent="0">
              <a:buNone/>
              <a:defRPr sz="2000"/>
            </a:lvl7pPr>
            <a:lvl8pPr marL="3195840" indent="0">
              <a:buNone/>
              <a:defRPr sz="2000"/>
            </a:lvl8pPr>
            <a:lvl9pPr marL="3652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8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18" indent="0">
              <a:buNone/>
              <a:defRPr sz="1200"/>
            </a:lvl2pPr>
            <a:lvl3pPr marL="913118" indent="0">
              <a:buNone/>
              <a:defRPr sz="1000"/>
            </a:lvl3pPr>
            <a:lvl4pPr marL="1369662" indent="0">
              <a:buNone/>
              <a:defRPr sz="900"/>
            </a:lvl4pPr>
            <a:lvl5pPr marL="1826234" indent="0">
              <a:buNone/>
              <a:defRPr sz="900"/>
            </a:lvl5pPr>
            <a:lvl6pPr marL="2282751" indent="0">
              <a:buNone/>
              <a:defRPr sz="900"/>
            </a:lvl6pPr>
            <a:lvl7pPr marL="2739269" indent="0">
              <a:buNone/>
              <a:defRPr sz="900"/>
            </a:lvl7pPr>
            <a:lvl8pPr marL="3195840" indent="0">
              <a:buNone/>
              <a:defRPr sz="900"/>
            </a:lvl8pPr>
            <a:lvl9pPr marL="365239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0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26" tIns="45663" rIns="91326" bIns="456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26" tIns="45663" rIns="91326" bIns="456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DC6E1-5277-40D6-BAA6-9CD64F477BA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BCF4C-8402-4930-BE6C-5EF9B50C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5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1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89" indent="-342389" algn="l" defTabSz="9131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23" indent="-285351" algn="l" defTabSz="9131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6" indent="-228258" algn="l" defTabSz="9131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58" algn="l" defTabSz="9131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58" algn="l" defTabSz="9131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09" indent="-228258" algn="l" defTabSz="913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58" algn="l" defTabSz="913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27" indent="-228258" algn="l" defTabSz="913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71" indent="-228258" algn="l" defTabSz="913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8" algn="l" defTabSz="913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8" algn="l" defTabSz="913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34" algn="l" defTabSz="913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51" algn="l" defTabSz="913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69" algn="l" defTabSz="913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99" algn="l" defTabSz="913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42" tIns="45671" rIns="91342" bIns="4567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42" tIns="45671" rIns="91342" bIns="4567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42" tIns="45671" rIns="91342" bIns="456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8"/>
            <a:fld id="{50337399-40DB-4633-9B15-15950B346F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298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42" tIns="45671" rIns="91342" bIns="4567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42" tIns="45671" rIns="91342" bIns="4567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8"/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29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6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ctr" defTabSz="913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61" indent="-342461" algn="l" defTabSz="9132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67" indent="-285407" algn="l" defTabSz="9132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04" indent="-228306" algn="l" defTabSz="9132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40" indent="-228306" algn="l" defTabSz="9132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00" indent="-228306" algn="l" defTabSz="9132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13" indent="-228306" algn="l" defTabSz="913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74" indent="-228306" algn="l" defTabSz="913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11" indent="-228306" algn="l" defTabSz="913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47" indent="-228306" algn="l" defTabSz="913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98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94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07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21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0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27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/>
            <a:fld id="{AF0B89CE-3FE2-4216-B77A-E7DED4F8E8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388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/>
            <a:fld id="{10B72C33-A84B-40A8-AC61-E86CD6736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38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ctr" defTabSz="913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7" indent="-342497" algn="l" defTabSz="913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9" indent="-285435" algn="l" defTabSz="913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8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00" indent="-228330" algn="l" defTabSz="913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04" indent="-228330" algn="l" defTabSz="913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6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70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53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3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2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8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74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35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97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0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91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3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6269DC3-901D-4E84-8569-3011A2A69263}"/>
              </a:ext>
            </a:extLst>
          </p:cNvPr>
          <p:cNvGrpSpPr/>
          <p:nvPr/>
        </p:nvGrpSpPr>
        <p:grpSpPr>
          <a:xfrm>
            <a:off x="0" y="0"/>
            <a:ext cx="9144000" cy="5191036"/>
            <a:chOff x="0" y="0"/>
            <a:chExt cx="9144000" cy="6921381"/>
          </a:xfrm>
        </p:grpSpPr>
        <p:pic>
          <p:nvPicPr>
            <p:cNvPr id="8" name="Рисунок 7" descr="Изображение выглядит как дорога, небо, внешний, здание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xmlns="" id="{6294098C-8B0C-4779-BB7B-D14BC5F1C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40" b="28594"/>
            <a:stretch/>
          </p:blipFill>
          <p:spPr>
            <a:xfrm>
              <a:off x="0" y="0"/>
              <a:ext cx="9144000" cy="2445513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зеленый, забор, внешний, здание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xmlns="" id="{77760073-1CE2-4C84-BA99-055EC132D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36" b="19217"/>
            <a:stretch/>
          </p:blipFill>
          <p:spPr>
            <a:xfrm>
              <a:off x="0" y="4501185"/>
              <a:ext cx="9144000" cy="2407133"/>
            </a:xfrm>
            <a:prstGeom prst="rect">
              <a:avLst/>
            </a:prstGeom>
            <a:effectLst>
              <a:reflection stA="0" endPos="65000" dist="50800" dir="5400000" sy="-100000" algn="bl" rotWithShape="0"/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F3850082-7011-4A96-B1D1-4CD48EBF3779}"/>
                </a:ext>
              </a:extLst>
            </p:cNvPr>
            <p:cNvSpPr/>
            <p:nvPr/>
          </p:nvSpPr>
          <p:spPr>
            <a:xfrm>
              <a:off x="0" y="0"/>
              <a:ext cx="9144000" cy="692138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0" y="1834135"/>
            <a:ext cx="9144000" cy="16017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221171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ТАМОЖЕННОЕ АДМИНИСТРИРОВАНИЕ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B78D7C-1337-4D62-8228-DCF8898A03CE}"/>
              </a:ext>
            </a:extLst>
          </p:cNvPr>
          <p:cNvSpPr txBox="1"/>
          <p:nvPr/>
        </p:nvSpPr>
        <p:spPr>
          <a:xfrm>
            <a:off x="1865463" y="4443992"/>
            <a:ext cx="5413085" cy="349159"/>
          </a:xfrm>
          <a:prstGeom prst="rect">
            <a:avLst/>
          </a:prstGeom>
          <a:noFill/>
        </p:spPr>
        <p:txBody>
          <a:bodyPr wrap="square" lIns="71490" tIns="35731" rIns="71490" bIns="35731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АЛМАТЫ, 2020 г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-129"/>
            <a:ext cx="9144000" cy="70768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186610"/>
              </p:ext>
            </p:extLst>
          </p:nvPr>
        </p:nvGraphicFramePr>
        <p:xfrm>
          <a:off x="0" y="2263934"/>
          <a:ext cx="4967207" cy="253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48758345"/>
              </p:ext>
            </p:extLst>
          </p:nvPr>
        </p:nvGraphicFramePr>
        <p:xfrm>
          <a:off x="3522069" y="2278085"/>
          <a:ext cx="5730451" cy="264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7768" y="22434"/>
            <a:ext cx="8046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Impact" pitchFamily="34" charset="0"/>
              </a:rPr>
              <a:t>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ПРЕДВАРИТЕЛЬНЫЕ РЕШЕНИЯ О КЛАССИФИКАЦИИ ТОВАРОВ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2018-2019 ГОДА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8819400"/>
              </p:ext>
            </p:extLst>
          </p:nvPr>
        </p:nvGraphicFramePr>
        <p:xfrm>
          <a:off x="289860" y="727554"/>
          <a:ext cx="8280920" cy="203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181566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3000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7701" y="2334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2018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82136" y="234844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2019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6005" y="2211710"/>
            <a:ext cx="8615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18848" y="4227934"/>
            <a:ext cx="4325153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/>
              <a:t>г. Алматы    54%                  Карагандинская обл.      9%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ЗКО               8%                    г. </a:t>
            </a:r>
            <a:r>
              <a:rPr lang="ru-RU" sz="1200" dirty="0" err="1" smtClean="0"/>
              <a:t>Нур</a:t>
            </a:r>
            <a:r>
              <a:rPr lang="ru-RU" sz="1200" dirty="0" smtClean="0"/>
              <a:t>-Султан                     7%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C00000"/>
                </a:solidFill>
              </a:rPr>
              <a:t>Остальные    22%</a:t>
            </a:r>
          </a:p>
          <a:p>
            <a:endParaRPr lang="ru-RU" sz="1200" dirty="0"/>
          </a:p>
        </p:txBody>
      </p:sp>
      <p:sp>
        <p:nvSpPr>
          <p:cNvPr id="18" name="TextBox 16"/>
          <p:cNvSpPr txBox="1"/>
          <p:nvPr/>
        </p:nvSpPr>
        <p:spPr>
          <a:xfrm>
            <a:off x="105167" y="4227934"/>
            <a:ext cx="4325153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200" dirty="0" smtClean="0"/>
              <a:t>г. Алматы    51%                  Карагандинская обл.      9%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ЗКО               9%                    г. Нур-Султан                    10%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C00000"/>
                </a:solidFill>
              </a:rPr>
              <a:t>Остальные    21%</a:t>
            </a:r>
          </a:p>
          <a:p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211960" y="243876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Оборудование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19334" y="2715766"/>
            <a:ext cx="1504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Фарм.продукция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203340" y="3003798"/>
            <a:ext cx="152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Электрические машины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1960" y="336383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Инструменты</a:t>
            </a:r>
            <a:endParaRPr lang="ru-RU" sz="1200" dirty="0"/>
          </a:p>
        </p:txBody>
      </p:sp>
      <p:sp>
        <p:nvSpPr>
          <p:cNvPr id="23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7" y="5"/>
            <a:ext cx="659674" cy="707557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1" rIns="91342" bIns="45671" rtlCol="0" anchor="ctr"/>
          <a:lstStyle/>
          <a:p>
            <a:pPr algn="ctr"/>
            <a:endParaRPr lang="kk-KZ" dirty="0"/>
          </a:p>
        </p:txBody>
      </p:sp>
      <p:sp>
        <p:nvSpPr>
          <p:cNvPr id="24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3610" y="195486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>
                <a:solidFill>
                  <a:schemeClr val="bg1"/>
                </a:solidFill>
              </a:rPr>
              <a:pPr/>
              <a:t>10</a:t>
            </a:fld>
            <a:endParaRPr lang="kk-K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-129"/>
            <a:ext cx="9144000" cy="707687"/>
          </a:xfrm>
          <a:prstGeom prst="rect">
            <a:avLst/>
          </a:prstGeom>
        </p:spPr>
      </p:pic>
      <p:graphicFrame>
        <p:nvGraphicFramePr>
          <p:cNvPr id="93" name="Диаграмма 92"/>
          <p:cNvGraphicFramePr/>
          <p:nvPr>
            <p:extLst>
              <p:ext uri="{D42A27DB-BD31-4B8C-83A1-F6EECF244321}">
                <p14:modId xmlns:p14="http://schemas.microsoft.com/office/powerpoint/2010/main" val="4216428701"/>
              </p:ext>
            </p:extLst>
          </p:nvPr>
        </p:nvGraphicFramePr>
        <p:xfrm>
          <a:off x="395487" y="627534"/>
          <a:ext cx="8280920" cy="199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4" name="Прямоугольник 103"/>
          <p:cNvSpPr/>
          <p:nvPr/>
        </p:nvSpPr>
        <p:spPr>
          <a:xfrm>
            <a:off x="242800" y="297369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37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6024" y="53211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О КЛАССИФИКАЦИИ ТОВАРОВ В НЕСОБРАННОМ ВИДЕ 2018-2019 ГОДА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53768" y="2836948"/>
            <a:ext cx="18779" cy="2219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91680" y="27064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2018</a:t>
            </a:r>
            <a:endParaRPr lang="ru-RU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44208" y="27064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2019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15392" y="3077568"/>
            <a:ext cx="253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Участников ВЭД</a:t>
            </a:r>
            <a:endParaRPr lang="ru-RU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03075283"/>
              </p:ext>
            </p:extLst>
          </p:nvPr>
        </p:nvGraphicFramePr>
        <p:xfrm>
          <a:off x="0" y="3445213"/>
          <a:ext cx="3210742" cy="169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2622143" y="3445345"/>
            <a:ext cx="1396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Группа ТН ВЭД</a:t>
            </a:r>
            <a:endParaRPr lang="ru-RU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098755" y="376881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оборудование</a:t>
            </a:r>
            <a:endParaRPr lang="ru-RU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3134161" y="4322815"/>
            <a:ext cx="1707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Мебель</a:t>
            </a:r>
            <a:endParaRPr lang="ru-RU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3115915" y="3976566"/>
            <a:ext cx="170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Электрические машины</a:t>
            </a:r>
            <a:endParaRPr lang="ru-RU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3098755" y="4626085"/>
            <a:ext cx="1707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Транспорт</a:t>
            </a:r>
            <a:endParaRPr lang="ru-RU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5724595" y="3064470"/>
            <a:ext cx="253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Участник</a:t>
            </a:r>
            <a:r>
              <a:rPr lang="ru-RU" b="1" dirty="0"/>
              <a:t>а</a:t>
            </a:r>
            <a:r>
              <a:rPr lang="ru-RU" b="1" dirty="0" smtClean="0"/>
              <a:t> ВЭД</a:t>
            </a:r>
            <a:endParaRPr lang="ru-RU" b="1" dirty="0"/>
          </a:p>
        </p:txBody>
      </p:sp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4094946307"/>
              </p:ext>
            </p:extLst>
          </p:nvPr>
        </p:nvGraphicFramePr>
        <p:xfrm>
          <a:off x="4909203" y="3458441"/>
          <a:ext cx="3210742" cy="170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7526586" y="3445345"/>
            <a:ext cx="1396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Группа ТН ВЭД</a:t>
            </a:r>
            <a:endParaRPr lang="ru-RU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007958" y="377811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оборудование</a:t>
            </a:r>
            <a:endParaRPr lang="ru-RU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8043364" y="4332109"/>
            <a:ext cx="1707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Мебель</a:t>
            </a:r>
            <a:endParaRPr lang="ru-RU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8025118" y="3985860"/>
            <a:ext cx="170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Электрические машины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8007958" y="4592373"/>
            <a:ext cx="1707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Транспорт</a:t>
            </a:r>
            <a:endParaRPr lang="ru-RU" sz="12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802696" y="296059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63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246005" y="2715766"/>
            <a:ext cx="8615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7" y="5"/>
            <a:ext cx="659674" cy="707557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1" rIns="91342" bIns="45671" rtlCol="0" anchor="ctr"/>
          <a:lstStyle/>
          <a:p>
            <a:pPr algn="ctr"/>
            <a:endParaRPr lang="kk-KZ" dirty="0"/>
          </a:p>
        </p:txBody>
      </p:sp>
      <p:sp>
        <p:nvSpPr>
          <p:cNvPr id="26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3610" y="195486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>
                <a:solidFill>
                  <a:schemeClr val="bg1"/>
                </a:solidFill>
              </a:rPr>
              <a:pPr/>
              <a:t>11</a:t>
            </a:fld>
            <a:endParaRPr lang="kk-K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-129"/>
            <a:ext cx="9144000" cy="707687"/>
          </a:xfrm>
          <a:prstGeom prst="rect">
            <a:avLst/>
          </a:prstGeom>
        </p:spPr>
      </p:pic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3125656606"/>
              </p:ext>
            </p:extLst>
          </p:nvPr>
        </p:nvGraphicFramePr>
        <p:xfrm>
          <a:off x="46787" y="2697717"/>
          <a:ext cx="6042488" cy="235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199186513"/>
              </p:ext>
            </p:extLst>
          </p:nvPr>
        </p:nvGraphicFramePr>
        <p:xfrm>
          <a:off x="30830" y="702707"/>
          <a:ext cx="6042488" cy="235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8" name="Соединительная линия уступом 47"/>
          <p:cNvCxnSpPr/>
          <p:nvPr/>
        </p:nvCxnSpPr>
        <p:spPr>
          <a:xfrm rot="10800000">
            <a:off x="1755653" y="4102760"/>
            <a:ext cx="1161341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rot="10800000">
            <a:off x="1756829" y="3456414"/>
            <a:ext cx="1161341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195486"/>
            <a:ext cx="804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mpact" pitchFamily="34" charset="0"/>
              </a:rPr>
              <a:t>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О КЛАССИФИКАЦИИ ТОВАРОВ 2018-2019 ГОДА</a:t>
            </a:r>
            <a:endParaRPr lang="ru-RU" sz="2000" dirty="0">
              <a:latin typeface="Impac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4675" y="2778482"/>
            <a:ext cx="143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Взыскано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0738" y="1365633"/>
            <a:ext cx="65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Impact" pitchFamily="34" charset="0"/>
              </a:defRPr>
            </a:lvl1pPr>
          </a:lstStyle>
          <a:p>
            <a:r>
              <a:rPr lang="ru-RU" sz="2000" dirty="0"/>
              <a:t>1749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145064" y="707562"/>
            <a:ext cx="0" cy="4156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88600" y="604376"/>
            <a:ext cx="191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Доначислено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256" y="21906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79512" y="44619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849258" y="3591275"/>
            <a:ext cx="65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Impact" pitchFamily="34" charset="0"/>
              </a:defRPr>
            </a:lvl1pPr>
          </a:lstStyle>
          <a:p>
            <a:r>
              <a:rPr lang="ru-RU" sz="2000" dirty="0" smtClean="0"/>
              <a:t>2172</a:t>
            </a:r>
            <a:endParaRPr lang="ru-RU" sz="2000" dirty="0"/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10800000">
            <a:off x="1635559" y="1923678"/>
            <a:ext cx="1280261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10800000">
            <a:off x="1755653" y="1277333"/>
            <a:ext cx="1161341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79513" y="2649682"/>
            <a:ext cx="278819" cy="1424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81639" y="2605488"/>
            <a:ext cx="1253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До выпуска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99861" y="2649682"/>
            <a:ext cx="278819" cy="1424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39271" y="2605488"/>
            <a:ext cx="1672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После выпуска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623561898"/>
              </p:ext>
            </p:extLst>
          </p:nvPr>
        </p:nvGraphicFramePr>
        <p:xfrm>
          <a:off x="4023321" y="816166"/>
          <a:ext cx="5013175" cy="1542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6948264" y="223678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 млрд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348452" y="1347614"/>
            <a:ext cx="91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3,5 млрд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473352" y="1615901"/>
            <a:ext cx="91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2,5 млрд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2264331273"/>
              </p:ext>
            </p:extLst>
          </p:nvPr>
        </p:nvGraphicFramePr>
        <p:xfrm>
          <a:off x="4023320" y="3046802"/>
          <a:ext cx="5013175" cy="1542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303832" y="3560117"/>
            <a:ext cx="91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 млрд</a:t>
            </a:r>
            <a:endParaRPr lang="ru-RU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788024" y="3848149"/>
            <a:ext cx="91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742 млн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61386" y="4354777"/>
            <a:ext cx="822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 млрд</a:t>
            </a:r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5558456" y="4354776"/>
            <a:ext cx="822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 млрд</a:t>
            </a:r>
            <a:endParaRPr lang="ru-RU" sz="1400" dirty="0"/>
          </a:p>
        </p:txBody>
      </p:sp>
      <p:sp>
        <p:nvSpPr>
          <p:cNvPr id="33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7" y="5"/>
            <a:ext cx="659674" cy="707557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1" rIns="91342" bIns="45671" rtlCol="0" anchor="ctr"/>
          <a:lstStyle/>
          <a:p>
            <a:pPr algn="ctr"/>
            <a:endParaRPr lang="kk-KZ" dirty="0"/>
          </a:p>
        </p:txBody>
      </p:sp>
      <p:sp>
        <p:nvSpPr>
          <p:cNvPr id="34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3610" y="195486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>
                <a:solidFill>
                  <a:schemeClr val="bg1"/>
                </a:solidFill>
              </a:rPr>
              <a:pPr/>
              <a:t>12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45064" y="2720905"/>
            <a:ext cx="4998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2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1563639"/>
            <a:ext cx="9144000" cy="20882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EBC59A-0B8E-4936-AC49-7C55E97BA1ED}"/>
              </a:ext>
            </a:extLst>
          </p:cNvPr>
          <p:cNvSpPr txBox="1"/>
          <p:nvPr/>
        </p:nvSpPr>
        <p:spPr>
          <a:xfrm>
            <a:off x="974278" y="2387084"/>
            <a:ext cx="7200800" cy="441492"/>
          </a:xfrm>
          <a:prstGeom prst="rect">
            <a:avLst/>
          </a:prstGeom>
          <a:noFill/>
        </p:spPr>
        <p:txBody>
          <a:bodyPr wrap="square" lIns="71490" tIns="35731" rIns="71490" bIns="35731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614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-127"/>
            <a:ext cx="9144000" cy="614083"/>
          </a:xfrm>
          <a:prstGeom prst="rect">
            <a:avLst/>
          </a:prstGeom>
        </p:spPr>
      </p:pic>
      <p:sp>
        <p:nvSpPr>
          <p:cNvPr id="20" name="Стрелка: пятиугольник 48">
            <a:extLst>
              <a:ext uri="{FF2B5EF4-FFF2-40B4-BE49-F238E27FC236}">
                <a16:creationId xmlns="" xmlns:a16="http://schemas.microsoft.com/office/drawing/2014/main" id="{4BD607D1-BB4B-4BFA-86ED-11C52D3E7023}"/>
              </a:ext>
            </a:extLst>
          </p:cNvPr>
          <p:cNvSpPr/>
          <p:nvPr/>
        </p:nvSpPr>
        <p:spPr>
          <a:xfrm rot="10800000">
            <a:off x="8484327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1" rIns="91322" bIns="45661" rtlCol="0" anchor="ctr"/>
          <a:lstStyle/>
          <a:p>
            <a:pPr algn="ctr" defTabSz="913073"/>
            <a:endParaRPr lang="kk-KZ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768" y="114305"/>
            <a:ext cx="8046640" cy="369213"/>
          </a:xfrm>
          <a:prstGeom prst="rect">
            <a:avLst/>
          </a:prstGeom>
        </p:spPr>
        <p:txBody>
          <a:bodyPr wrap="square" lIns="91322" tIns="45661" rIns="91322" bIns="45661">
            <a:spAutoFit/>
          </a:bodyPr>
          <a:lstStyle/>
          <a:p>
            <a:pPr defTabSz="913073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ПО КОРИДОРАМ В ИС «АСТАНА-1» ЗА  2019 ГОД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Номер слайда 7">
            <a:extLst>
              <a:ext uri="{FF2B5EF4-FFF2-40B4-BE49-F238E27FC236}">
                <a16:creationId xmlns="" xmlns:a16="http://schemas.microsoft.com/office/drawing/2014/main" id="{C22F13F1-2AA3-4D06-BF15-BBF3B2ADB0F6}"/>
              </a:ext>
            </a:extLst>
          </p:cNvPr>
          <p:cNvSpPr txBox="1">
            <a:spLocks/>
          </p:cNvSpPr>
          <p:nvPr/>
        </p:nvSpPr>
        <p:spPr>
          <a:xfrm>
            <a:off x="8484326" y="170055"/>
            <a:ext cx="490878" cy="273844"/>
          </a:xfrm>
          <a:prstGeom prst="rect">
            <a:avLst/>
          </a:prstGeom>
        </p:spPr>
        <p:txBody>
          <a:bodyPr vert="horz" lIns="91322" tIns="45661" rIns="91322" bIns="45661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C6865E-2C05-4AB0-98CD-FF962F2398B6}" type="slidenum">
              <a:rPr lang="kk-KZ" sz="1600" b="1">
                <a:solidFill>
                  <a:prstClr val="white"/>
                </a:solidFill>
              </a:rPr>
              <a:pPr/>
              <a:t>2</a:t>
            </a:fld>
            <a:endParaRPr lang="kk-KZ" sz="16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61793"/>
              </p:ext>
            </p:extLst>
          </p:nvPr>
        </p:nvGraphicFramePr>
        <p:xfrm>
          <a:off x="378274" y="843558"/>
          <a:ext cx="8442198" cy="3928436"/>
        </p:xfrm>
        <a:graphic>
          <a:graphicData uri="http://schemas.openxmlformats.org/drawingml/2006/table">
            <a:tbl>
              <a:tblPr firstRow="1" firstCol="1" bandRow="1"/>
              <a:tblGrid>
                <a:gridCol w="992044"/>
                <a:gridCol w="1041442"/>
                <a:gridCol w="621142"/>
                <a:gridCol w="1035042"/>
                <a:gridCol w="623822"/>
                <a:gridCol w="888346"/>
                <a:gridCol w="720080"/>
                <a:gridCol w="846832"/>
                <a:gridCol w="576064"/>
                <a:gridCol w="1097384"/>
              </a:tblGrid>
              <a:tr h="4240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Процедуры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В том числе по коридорам: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Выпущено ДТ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зеленый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желтый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красный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синий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ЭКСПОРТ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75 378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11 009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86 935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ИМПОРТ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208 698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69 735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58 476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28 847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365 756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ИНЫЕ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30 865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1 999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33 997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ИТОГО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314 941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82 743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59 897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29 107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486 688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0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-127"/>
            <a:ext cx="9144000" cy="61408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700463-5DCA-4C32-A5D3-3E9484490F99}"/>
              </a:ext>
            </a:extLst>
          </p:cNvPr>
          <p:cNvSpPr/>
          <p:nvPr/>
        </p:nvSpPr>
        <p:spPr>
          <a:xfrm>
            <a:off x="184391" y="815743"/>
            <a:ext cx="4194208" cy="845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xmlns="" id="{5FB00FF8-36F1-4982-BE93-B3AD0ABA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050290"/>
            <a:ext cx="3656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Разрешительные документы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xmlns="" id="{AA335F06-13D9-44CA-8391-28BCE6E7F7A0}"/>
              </a:ext>
            </a:extLst>
          </p:cNvPr>
          <p:cNvSpPr/>
          <p:nvPr/>
        </p:nvSpPr>
        <p:spPr>
          <a:xfrm rot="10800000">
            <a:off x="326077" y="1524477"/>
            <a:ext cx="314913" cy="25959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xmlns="" id="{4FAC40D2-24DD-4231-88D7-E4B96586F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14" y="82911"/>
            <a:ext cx="8414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 ЕДИНОЕ ОКНО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5308D3-D851-4849-9953-D803AE28AC59}"/>
              </a:ext>
            </a:extLst>
          </p:cNvPr>
          <p:cNvGrpSpPr/>
          <p:nvPr/>
        </p:nvGrpSpPr>
        <p:grpSpPr>
          <a:xfrm>
            <a:off x="2457862" y="1957745"/>
            <a:ext cx="3698314" cy="2951440"/>
            <a:chOff x="3566374" y="2610326"/>
            <a:chExt cx="4931085" cy="3935253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A7745A8E-12B7-459B-8151-3274C53D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1900" y="2820194"/>
              <a:ext cx="4559300" cy="2564606"/>
            </a:xfrm>
            <a:prstGeom prst="rect">
              <a:avLst/>
            </a:prstGeom>
          </p:spPr>
        </p:pic>
        <p:pic>
          <p:nvPicPr>
            <p:cNvPr id="35" name="Picture 2" descr="Картинки по запросу imac png">
              <a:extLst>
                <a:ext uri="{FF2B5EF4-FFF2-40B4-BE49-F238E27FC236}">
                  <a16:creationId xmlns:a16="http://schemas.microsoft.com/office/drawing/2014/main" xmlns="" id="{FAD7B8E7-DF6C-4FB8-8B99-EF2DEDFE1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374" y="2610326"/>
              <a:ext cx="4931085" cy="393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E4989AC-CC70-4582-A5BD-857CB363E11B}"/>
              </a:ext>
            </a:extLst>
          </p:cNvPr>
          <p:cNvSpPr/>
          <p:nvPr/>
        </p:nvSpPr>
        <p:spPr>
          <a:xfrm>
            <a:off x="4769319" y="815743"/>
            <a:ext cx="4194208" cy="84549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xmlns="" id="{C558E409-D4F3-4F2B-BE5C-11D91D46A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43558"/>
            <a:ext cx="3262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  услуг оказываемых таможенными органами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860032" y="1116044"/>
            <a:ext cx="804982" cy="30357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4391" y="1851670"/>
            <a:ext cx="2097104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Компонент в сфере защиты растений для МСХ РК</a:t>
            </a:r>
            <a:endParaRPr lang="ru-RU" sz="1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4391" y="4293454"/>
            <a:ext cx="2097105" cy="654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Компонент в сфере подтверждения соответствия </a:t>
            </a:r>
            <a:endParaRPr lang="ru-RU" sz="1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4391" y="2859782"/>
            <a:ext cx="2097105" cy="10981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Компонент  в сфере санитарно-</a:t>
            </a:r>
            <a:r>
              <a:rPr lang="ru-RU" sz="1400" b="1" dirty="0" err="1" smtClean="0"/>
              <a:t>эпидимиологического</a:t>
            </a:r>
            <a:r>
              <a:rPr lang="ru-RU" sz="1400" b="1" dirty="0" smtClean="0"/>
              <a:t> благополучия для КККБТУ МЗ РК</a:t>
            </a:r>
            <a:endParaRPr lang="ru-RU" sz="1400" b="1" dirty="0"/>
          </a:p>
        </p:txBody>
      </p:sp>
      <p:sp>
        <p:nvSpPr>
          <p:cNvPr id="24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7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1" rIns="91342" bIns="45671" rtlCol="0" anchor="ctr"/>
          <a:lstStyle/>
          <a:p>
            <a:pPr algn="ctr"/>
            <a:endParaRPr lang="kk-KZ" dirty="0"/>
          </a:p>
        </p:txBody>
      </p:sp>
      <p:sp>
        <p:nvSpPr>
          <p:cNvPr id="25" name="Номер слайда 7">
            <a:extLst>
              <a:ext uri="{FF2B5EF4-FFF2-40B4-BE49-F238E27FC236}">
                <a16:creationId xmlns="" xmlns:a16="http://schemas.microsoft.com/office/drawing/2014/main" id="{C22F13F1-2AA3-4D06-BF15-BBF3B2ADB0F6}"/>
              </a:ext>
            </a:extLst>
          </p:cNvPr>
          <p:cNvSpPr txBox="1">
            <a:spLocks/>
          </p:cNvSpPr>
          <p:nvPr/>
        </p:nvSpPr>
        <p:spPr>
          <a:xfrm>
            <a:off x="8484326" y="170055"/>
            <a:ext cx="490878" cy="273844"/>
          </a:xfrm>
          <a:prstGeom prst="rect">
            <a:avLst/>
          </a:prstGeom>
        </p:spPr>
        <p:txBody>
          <a:bodyPr vert="horz" lIns="91322" tIns="45661" rIns="91322" bIns="45661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C6865E-2C05-4AB0-98CD-FF962F2398B6}" type="slidenum">
              <a:rPr lang="kk-KZ" sz="1600" b="1">
                <a:solidFill>
                  <a:prstClr val="white"/>
                </a:solidFill>
              </a:rPr>
              <a:pPr/>
              <a:t>3</a:t>
            </a:fld>
            <a:endParaRPr lang="kk-KZ" sz="1600" b="1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90284" y="2427734"/>
            <a:ext cx="238492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Заявление на включение в реестр объектов интеллектуальной собственности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90284" y="1784069"/>
            <a:ext cx="2384920" cy="5716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Осуществление деятельности в сфере таможенного дела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90284" y="3363838"/>
            <a:ext cx="2384920" cy="6747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Заявление на регистрацию обеспечения уплаты таможенных платежей и налогов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90283" y="4155926"/>
            <a:ext cx="2373243" cy="723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Заявление на предварительные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9302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55909" y="3291830"/>
            <a:ext cx="8675762" cy="1546458"/>
          </a:xfrm>
          <a:prstGeom prst="rect">
            <a:avLst/>
          </a:prstGeom>
        </p:spPr>
        <p:txBody>
          <a:bodyPr wrap="square" lIns="68461" tIns="34231" rIns="68461" bIns="34231">
            <a:spAutoFit/>
          </a:bodyPr>
          <a:lstStyle/>
          <a:p>
            <a:pPr marL="213941" indent="-213941"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принятие </a:t>
            </a:r>
            <a:r>
              <a:rPr 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решения по </a:t>
            </a:r>
            <a:r>
              <a:rPr lang="ru-RU" sz="1200" b="1" dirty="0" smtClean="0">
                <a:ea typeface="Tahoma" panose="020B0604030504040204" pitchFamily="34" charset="0"/>
                <a:cs typeface="Tahoma" panose="020B0604030504040204" pitchFamily="34" charset="0"/>
              </a:rPr>
              <a:t>контролю </a:t>
            </a: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исходя из анализа </a:t>
            </a:r>
            <a:r>
              <a:rPr 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заявленных сведений </a:t>
            </a: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результатов контроля технических средств таможенного контроля, в том числе </a:t>
            </a:r>
            <a:r>
              <a:rPr lang="ru-RU" sz="1200" b="1" dirty="0" smtClean="0">
                <a:ea typeface="Tahoma" panose="020B0604030504040204" pitchFamily="34" charset="0"/>
                <a:cs typeface="Tahoma" panose="020B0604030504040204" pitchFamily="34" charset="0"/>
              </a:rPr>
              <a:t>снимков Инспекционно-досмотровых комплексов</a:t>
            </a:r>
            <a:endParaRPr lang="ru-RU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3941" indent="-213941"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мониторинг </a:t>
            </a: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оперативной обстановки </a:t>
            </a:r>
            <a:r>
              <a:rPr 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(видеонаблюдение) и принятие решения по проведению мер контроля (досмотр, сопровождение, применение пломб) </a:t>
            </a: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пунктах пропуска </a:t>
            </a:r>
            <a:endParaRPr lang="ru-RU" sz="1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3941" indent="-213941"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дислокация контролирующих смежных органов (ПС КНБ, МСХ, МИИР) для оперативного контроля подконтрольных товаров и физлиц</a:t>
            </a:r>
          </a:p>
          <a:p>
            <a:pPr marL="213941" indent="-213941"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Формирование ежедневных аналитических отчетов (данные о товаре, стоимость, досмотры, результаты контроля)</a:t>
            </a:r>
          </a:p>
          <a:p>
            <a:pPr marL="213941" indent="-213941"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круглосуточный </a:t>
            </a:r>
            <a:r>
              <a:rPr lang="en-US" sz="1200" dirty="0">
                <a:ea typeface="Tahoma" panose="020B0604030504040204" pitchFamily="34" charset="0"/>
                <a:cs typeface="Tahoma" panose="020B0604030504040204" pitchFamily="34" charset="0"/>
              </a:rPr>
              <a:t>call-center </a:t>
            </a:r>
            <a:r>
              <a:rPr 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– по вопросам пересечения границы</a:t>
            </a:r>
            <a:endParaRPr lang="ru-RU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-127"/>
            <a:ext cx="9144000" cy="614083"/>
          </a:xfrm>
          <a:prstGeom prst="rect">
            <a:avLst/>
          </a:prstGeom>
        </p:spPr>
      </p:pic>
      <p:sp>
        <p:nvSpPr>
          <p:cNvPr id="22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7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1" rIns="91342" bIns="45671" rtlCol="0" anchor="ctr"/>
          <a:lstStyle/>
          <a:p>
            <a:pPr algn="ctr"/>
            <a:endParaRPr lang="kk-KZ" dirty="0"/>
          </a:p>
        </p:txBody>
      </p:sp>
      <p:sp>
        <p:nvSpPr>
          <p:cNvPr id="23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 txBox="1">
            <a:spLocks/>
          </p:cNvSpPr>
          <p:nvPr/>
        </p:nvSpPr>
        <p:spPr>
          <a:xfrm>
            <a:off x="8484326" y="170055"/>
            <a:ext cx="490878" cy="273844"/>
          </a:xfrm>
          <a:prstGeom prst="rect">
            <a:avLst/>
          </a:prstGeom>
        </p:spPr>
        <p:txBody>
          <a:bodyPr vert="horz" lIns="91342" tIns="45671" rIns="91342" bIns="45671" rtlCol="0" anchor="ctr"/>
          <a:lstStyle>
            <a:defPPr>
              <a:defRPr lang="ru-RU"/>
            </a:defPPr>
            <a:lvl1pPr marL="0" algn="r" defTabSz="91435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C6865E-2C05-4AB0-98CD-FF962F2398B6}" type="slidenum">
              <a:rPr lang="kk-KZ" sz="1600" b="1">
                <a:solidFill>
                  <a:schemeClr val="bg1"/>
                </a:solidFill>
              </a:rPr>
              <a:pPr/>
              <a:t>4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5761" y="122315"/>
            <a:ext cx="8358567" cy="369233"/>
          </a:xfrm>
          <a:prstGeom prst="rect">
            <a:avLst/>
          </a:prstGeom>
        </p:spPr>
        <p:txBody>
          <a:bodyPr wrap="square" lIns="91342" tIns="45671" rIns="91342" bIns="45671">
            <a:spAutoFit/>
          </a:bodyPr>
          <a:lstStyle/>
          <a:p>
            <a:pPr defTabSz="913343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ЦЕНТРАЛЬНОГО СИТУАЦИОННОГО ЦЕНТРА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" descr="C:\Users\BTYNYB~1\AppData\Local\Temp\ГД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" y="613957"/>
            <a:ext cx="9141324" cy="26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-127"/>
            <a:ext cx="9144000" cy="61408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35005" y="122249"/>
            <a:ext cx="8358567" cy="369233"/>
          </a:xfrm>
          <a:prstGeom prst="rect">
            <a:avLst/>
          </a:prstGeom>
        </p:spPr>
        <p:txBody>
          <a:bodyPr wrap="square" lIns="91342" tIns="45671" rIns="91342" bIns="45671">
            <a:spAutoFit/>
          </a:bodyPr>
          <a:lstStyle/>
          <a:p>
            <a:pPr defTabSz="913343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ТАМОЖЕННОГО АДМИНИСТРИРОВАНИЯ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7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1" rIns="91342" bIns="45671" rtlCol="0" anchor="ctr"/>
          <a:lstStyle/>
          <a:p>
            <a:pPr algn="ctr"/>
            <a:endParaRPr lang="kk-KZ" dirty="0"/>
          </a:p>
        </p:txBody>
      </p:sp>
      <p:sp>
        <p:nvSpPr>
          <p:cNvPr id="29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 txBox="1">
            <a:spLocks/>
          </p:cNvSpPr>
          <p:nvPr/>
        </p:nvSpPr>
        <p:spPr>
          <a:xfrm>
            <a:off x="8484326" y="170055"/>
            <a:ext cx="490878" cy="273844"/>
          </a:xfrm>
          <a:prstGeom prst="rect">
            <a:avLst/>
          </a:prstGeom>
        </p:spPr>
        <p:txBody>
          <a:bodyPr vert="horz" lIns="91342" tIns="45671" rIns="91342" bIns="45671" rtlCol="0" anchor="ctr"/>
          <a:lstStyle>
            <a:defPPr>
              <a:defRPr lang="ru-RU"/>
            </a:defPPr>
            <a:lvl1pPr marL="0" algn="r" defTabSz="91435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C6865E-2C05-4AB0-98CD-FF962F2398B6}" type="slidenum">
              <a:rPr lang="kk-KZ" sz="1600" b="1">
                <a:solidFill>
                  <a:schemeClr val="bg1"/>
                </a:solidFill>
              </a:rPr>
              <a:pPr/>
              <a:t>5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834" y="987574"/>
            <a:ext cx="8723684" cy="329311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346" tIns="45673" rIns="91346" bIns="45673">
            <a:spAutoFit/>
          </a:bodyPr>
          <a:lstStyle/>
          <a:p>
            <a:pPr lvl="0" indent="261938" algn="just">
              <a:buClr>
                <a:srgbClr val="0070C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70C0"/>
                </a:solidFill>
              </a:rPr>
              <a:t>Подписан Протокол об обмене в режиме-онлайн предварительной информацией о товарах, перемещаемых через таможенные границы РК и КНР (18 декабря 2019 года состоялся первый обмен через шлюз КГД МФ РК)</a:t>
            </a:r>
          </a:p>
          <a:p>
            <a:pPr lvl="0" algn="just">
              <a:buClr>
                <a:srgbClr val="0070C0"/>
              </a:buClr>
            </a:pPr>
            <a:endParaRPr lang="ru-RU" sz="140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Повышение </a:t>
            </a:r>
            <a:r>
              <a:rPr lang="ru-RU" sz="1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эффективности сопоставления </a:t>
            </a:r>
            <a:r>
              <a:rPr lang="ru-RU" sz="14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зеркальной статистики </a:t>
            </a:r>
            <a:r>
              <a:rPr lang="ru-RU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с КНР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endParaRPr lang="ru-RU" sz="140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Решение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ea typeface="Tahoma" pitchFamily="34" charset="0"/>
                <a:cs typeface="Tahoma" pitchFamily="34" charset="0"/>
              </a:rPr>
              <a:t>проблем по обработке получаемых данных о товаре с КНР 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по проекту Манифест </a:t>
            </a:r>
            <a:r>
              <a:rPr lang="ru-RU" sz="1400" dirty="0" smtClean="0">
                <a:ea typeface="Tahoma" pitchFamily="34" charset="0"/>
                <a:cs typeface="Tahoma" pitchFamily="34" charset="0"/>
              </a:rPr>
              <a:t>(реализован </a:t>
            </a:r>
            <a:r>
              <a:rPr lang="ru-RU" sz="1400" dirty="0">
                <a:ea typeface="Tahoma" pitchFamily="34" charset="0"/>
                <a:cs typeface="Tahoma" pitchFamily="34" charset="0"/>
              </a:rPr>
              <a:t>обмен бумажными манифестами)</a:t>
            </a:r>
          </a:p>
          <a:p>
            <a:pPr indent="261938" algn="just"/>
            <a:r>
              <a:rPr lang="ru-RU" sz="1400" dirty="0">
                <a:ea typeface="Tahoma" pitchFamily="34" charset="0"/>
                <a:cs typeface="Tahoma" pitchFamily="34" charset="0"/>
              </a:rPr>
              <a:t>Несоответствие бумажных данных составляет: 2017г. – 88%, 2018г. – 67%</a:t>
            </a:r>
          </a:p>
          <a:p>
            <a:pPr indent="261938" algn="just"/>
            <a:r>
              <a:rPr lang="ru-RU" sz="1400" dirty="0">
                <a:ea typeface="Tahoma" pitchFamily="34" charset="0"/>
                <a:cs typeface="Tahoma" pitchFamily="34" charset="0"/>
              </a:rPr>
              <a:t>Ведутся переговоры по повышению качества предоставляемой </a:t>
            </a:r>
            <a:r>
              <a:rPr lang="ru-RU" sz="1400" dirty="0" smtClean="0">
                <a:ea typeface="Tahoma" pitchFamily="34" charset="0"/>
                <a:cs typeface="Tahoma" pitchFamily="34" charset="0"/>
              </a:rPr>
              <a:t>информации</a:t>
            </a:r>
          </a:p>
          <a:p>
            <a:pPr indent="261938" algn="just"/>
            <a:endParaRPr lang="ru-RU" sz="140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</a:rPr>
              <a:t>Поэтапное </a:t>
            </a:r>
            <a:r>
              <a:rPr lang="ru-RU" sz="1400" dirty="0">
                <a:solidFill>
                  <a:prstClr val="black"/>
                </a:solidFill>
              </a:rPr>
              <a:t>внедрение обязательного </a:t>
            </a:r>
            <a:r>
              <a:rPr lang="ru-RU" sz="1400" b="1" dirty="0">
                <a:solidFill>
                  <a:prstClr val="black"/>
                </a:solidFill>
              </a:rPr>
              <a:t>предварительного таможенного декларирования </a:t>
            </a:r>
            <a:r>
              <a:rPr lang="ru-RU" sz="1400" dirty="0">
                <a:solidFill>
                  <a:prstClr val="black"/>
                </a:solidFill>
              </a:rPr>
              <a:t>по отдельным странам и отдельным категориям товаров</a:t>
            </a:r>
          </a:p>
          <a:p>
            <a:pPr marL="285421" indent="-285421" algn="just">
              <a:buClr>
                <a:srgbClr val="0070C0"/>
              </a:buClr>
              <a:buFont typeface="Wingdings" pitchFamily="2" charset="2"/>
              <a:buChar char="v"/>
            </a:pP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-129"/>
            <a:ext cx="9144000" cy="707687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95275418"/>
              </p:ext>
            </p:extLst>
          </p:nvPr>
        </p:nvGraphicFramePr>
        <p:xfrm>
          <a:off x="6119673" y="992060"/>
          <a:ext cx="2694491" cy="358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7" y="5"/>
            <a:ext cx="659674" cy="707557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1" rIns="91342" bIns="45671" rtlCol="0" anchor="ctr"/>
          <a:lstStyle/>
          <a:p>
            <a:pPr algn="ctr"/>
            <a:endParaRPr lang="kk-KZ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43020" y="53310"/>
            <a:ext cx="7060596" cy="646232"/>
          </a:xfrm>
          <a:prstGeom prst="rect">
            <a:avLst/>
          </a:prstGeom>
        </p:spPr>
        <p:txBody>
          <a:bodyPr wrap="square" lIns="91342" tIns="45671" rIns="91342" bIns="45671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СИСТЕМЫ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УПРАВЛЕНИЯ ТАМОЖЕННЫМИ РИСКАМИ</a:t>
            </a:r>
          </a:p>
        </p:txBody>
      </p:sp>
      <p:sp>
        <p:nvSpPr>
          <p:cNvPr id="29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3610" y="195486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>
                <a:solidFill>
                  <a:schemeClr val="bg1"/>
                </a:solidFill>
              </a:rPr>
              <a:pPr/>
              <a:t>6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66425" y="2571389"/>
            <a:ext cx="1440135" cy="517641"/>
            <a:chOff x="526798" y="3792224"/>
            <a:chExt cx="2385102" cy="56898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26798" y="3792224"/>
              <a:ext cx="2385102" cy="568986"/>
            </a:xfrm>
            <a:prstGeom prst="roundRect">
              <a:avLst>
                <a:gd name="adj" fmla="val 10000"/>
              </a:avLst>
            </a:prstGeom>
            <a:grpFill/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662107" y="3826529"/>
              <a:ext cx="2114482" cy="506919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887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Данные субъекта</a:t>
              </a:r>
              <a:endParaRPr lang="ru-RU" sz="1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45721" y="2579428"/>
            <a:ext cx="1692188" cy="484345"/>
            <a:chOff x="526798" y="3792224"/>
            <a:chExt cx="2385102" cy="56898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26798" y="3792224"/>
              <a:ext cx="2385102" cy="568986"/>
            </a:xfrm>
            <a:prstGeom prst="roundRect">
              <a:avLst>
                <a:gd name="adj" fmla="val 10000"/>
              </a:avLst>
            </a:prstGeom>
            <a:grpFill/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20481" y="3855925"/>
              <a:ext cx="2197736" cy="448126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887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Деятельность субъекта</a:t>
              </a:r>
            </a:p>
          </p:txBody>
        </p:sp>
      </p:grpSp>
      <p:sp>
        <p:nvSpPr>
          <p:cNvPr id="14" name="Стрелка влево 13"/>
          <p:cNvSpPr/>
          <p:nvPr/>
        </p:nvSpPr>
        <p:spPr>
          <a:xfrm rot="5383827" flipH="1">
            <a:off x="4871502" y="2310997"/>
            <a:ext cx="229082" cy="23627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Стрелка влево 14"/>
          <p:cNvSpPr/>
          <p:nvPr/>
        </p:nvSpPr>
        <p:spPr>
          <a:xfrm rot="5383827" flipH="1">
            <a:off x="3140433" y="2286840"/>
            <a:ext cx="229082" cy="23627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Стрелка влево 15"/>
          <p:cNvSpPr/>
          <p:nvPr/>
        </p:nvSpPr>
        <p:spPr>
          <a:xfrm rot="5383827" flipH="1">
            <a:off x="3171951" y="3116279"/>
            <a:ext cx="229082" cy="23627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Стрелка влево 16"/>
          <p:cNvSpPr/>
          <p:nvPr/>
        </p:nvSpPr>
        <p:spPr>
          <a:xfrm rot="5383827" flipH="1">
            <a:off x="4877275" y="3116279"/>
            <a:ext cx="229082" cy="23627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Группа 17"/>
          <p:cNvGrpSpPr/>
          <p:nvPr/>
        </p:nvGrpSpPr>
        <p:grpSpPr>
          <a:xfrm>
            <a:off x="4145741" y="3368679"/>
            <a:ext cx="1692168" cy="1210374"/>
            <a:chOff x="526798" y="3825554"/>
            <a:chExt cx="2385102" cy="53565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26798" y="3825554"/>
              <a:ext cx="2385102" cy="535656"/>
            </a:xfrm>
            <a:prstGeom prst="roundRect">
              <a:avLst>
                <a:gd name="adj" fmla="val 10000"/>
              </a:avLst>
            </a:prstGeom>
            <a:grpFill/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603438" y="3860705"/>
              <a:ext cx="2248057" cy="471936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887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Состоит из </a:t>
              </a:r>
              <a:r>
                <a:rPr lang="ru-RU" sz="1200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14 критериев </a:t>
              </a:r>
              <a:r>
                <a:rPr lang="ru-RU" sz="800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(нарушения, налоговая нагрузка, отказов деклараций)</a:t>
              </a:r>
              <a:endParaRPr lang="ru-RU" sz="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887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18 индикаторов </a:t>
              </a:r>
              <a:r>
                <a:rPr lang="ru-RU" sz="800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(нарушения)</a:t>
              </a:r>
              <a:endParaRPr lang="ru-RU" sz="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560909" y="3372942"/>
            <a:ext cx="1448341" cy="1216722"/>
            <a:chOff x="526798" y="3792224"/>
            <a:chExt cx="2385102" cy="56898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26798" y="3792224"/>
              <a:ext cx="2385102" cy="568986"/>
            </a:xfrm>
            <a:prstGeom prst="roundRect">
              <a:avLst>
                <a:gd name="adj" fmla="val 10000"/>
              </a:avLst>
            </a:prstGeom>
            <a:grpFill/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641897" y="3836897"/>
              <a:ext cx="2233127" cy="479641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887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Состоит из 10 </a:t>
              </a:r>
              <a:r>
                <a:rPr lang="ru-RU" sz="1200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критериев </a:t>
              </a:r>
              <a:r>
                <a:rPr lang="ru-RU" sz="800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(правовая форма, размер капитала, объекты налогообложения )</a:t>
              </a:r>
              <a:endParaRPr lang="ru-RU" sz="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887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25 индикаторов </a:t>
              </a:r>
              <a:r>
                <a:rPr lang="ru-RU" sz="800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(активы, наличие уголовной ответственности)</a:t>
              </a:r>
              <a:endParaRPr lang="ru-RU" sz="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4" name="Picture 2" descr="https://png.icons8.com/win8/1600/107C10/database">
            <a:extLst>
              <a:ext uri="{FF2B5EF4-FFF2-40B4-BE49-F238E27FC236}">
                <a16:creationId xmlns:a16="http://schemas.microsoft.com/office/drawing/2014/main" xmlns="" id="{403B9CD9-45F7-4173-800F-5B4014E3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4301"/>
            <a:ext cx="1044606" cy="9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png.icons8.com/win8/1600/107C10/database">
            <a:extLst>
              <a:ext uri="{FF2B5EF4-FFF2-40B4-BE49-F238E27FC236}">
                <a16:creationId xmlns:a16="http://schemas.microsoft.com/office/drawing/2014/main" xmlns="" id="{403B9CD9-45F7-4173-800F-5B4014E3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124"/>
            <a:ext cx="1044606" cy="9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511A835-66EE-4F62-8401-AA021843709B}"/>
              </a:ext>
            </a:extLst>
          </p:cNvPr>
          <p:cNvSpPr/>
          <p:nvPr/>
        </p:nvSpPr>
        <p:spPr>
          <a:xfrm>
            <a:off x="107506" y="2887216"/>
            <a:ext cx="1297124" cy="461570"/>
          </a:xfrm>
          <a:prstGeom prst="rect">
            <a:avLst/>
          </a:prstGeom>
          <a:ln>
            <a:noFill/>
          </a:ln>
        </p:spPr>
        <p:txBody>
          <a:bodyPr wrap="square" lIns="91346" tIns="45673" rIns="91346" bIns="4567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2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Данные 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других ГО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511A835-66EE-4F62-8401-AA021843709B}"/>
              </a:ext>
            </a:extLst>
          </p:cNvPr>
          <p:cNvSpPr/>
          <p:nvPr/>
        </p:nvSpPr>
        <p:spPr>
          <a:xfrm>
            <a:off x="107506" y="1159065"/>
            <a:ext cx="1297124" cy="276904"/>
          </a:xfrm>
          <a:prstGeom prst="rect">
            <a:avLst/>
          </a:prstGeom>
          <a:ln>
            <a:noFill/>
          </a:ln>
        </p:spPr>
        <p:txBody>
          <a:bodyPr wrap="square" lIns="91346" tIns="45673" rIns="91346" bIns="4567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2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 КГД</a:t>
            </a:r>
          </a:p>
        </p:txBody>
      </p:sp>
      <p:sp>
        <p:nvSpPr>
          <p:cNvPr id="35" name="Скругленный прямоугольник 4"/>
          <p:cNvSpPr/>
          <p:nvPr/>
        </p:nvSpPr>
        <p:spPr>
          <a:xfrm>
            <a:off x="2700902" y="1799661"/>
            <a:ext cx="3131238" cy="4400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053" tIns="38053" rIns="38053" bIns="38053" numCol="1" spcCol="1270" anchor="ctr" anchorCtr="0">
            <a:noAutofit/>
          </a:bodyPr>
          <a:lstStyle/>
          <a:p>
            <a:pPr algn="ctr" defTabSz="8879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24 Критерия</a:t>
            </a:r>
            <a:endParaRPr lang="ru-RU" b="1" kern="1200" dirty="0">
              <a:solidFill>
                <a:schemeClr val="tx2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19775" y="844460"/>
            <a:ext cx="3024532" cy="66288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73" rIns="91346" bIns="45673"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Категорирование УВЭД в ИС СУР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2267744" y="933892"/>
            <a:ext cx="288032" cy="3655772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46" tIns="45673" rIns="91346" bIns="45673"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397874" y="1159098"/>
            <a:ext cx="864096" cy="39678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73" rIns="91346" bIns="45673" rtlCol="0" anchor="ctr"/>
          <a:lstStyle/>
          <a:p>
            <a:pPr algn="ctr" defTabSz="913343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1403649" y="2611738"/>
            <a:ext cx="792088" cy="3967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73" rIns="91346" bIns="45673" rtlCol="0" anchor="ctr"/>
          <a:lstStyle/>
          <a:p>
            <a:pPr algn="ctr" defTabSz="913343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1403648" y="3966243"/>
            <a:ext cx="864096" cy="39678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73" rIns="91346" bIns="45673" rtlCol="0" anchor="ctr"/>
          <a:lstStyle/>
          <a:p>
            <a:pPr algn="ctr" defTabSz="913343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31652" y="862993"/>
            <a:ext cx="979253" cy="369237"/>
          </a:xfrm>
          <a:prstGeom prst="rect">
            <a:avLst/>
          </a:prstGeom>
        </p:spPr>
        <p:txBody>
          <a:bodyPr wrap="square" lIns="91346" tIns="45673" rIns="91346" bIns="4567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ru-RU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 СУР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331652" y="2316818"/>
            <a:ext cx="979253" cy="369237"/>
          </a:xfrm>
          <a:prstGeom prst="rect">
            <a:avLst/>
          </a:prstGeom>
        </p:spPr>
        <p:txBody>
          <a:bodyPr wrap="square" lIns="91346" tIns="45673" rIns="91346" bIns="4567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ru-RU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 СУР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331652" y="3671320"/>
            <a:ext cx="979253" cy="369237"/>
          </a:xfrm>
          <a:prstGeom prst="rect">
            <a:avLst/>
          </a:prstGeom>
        </p:spPr>
        <p:txBody>
          <a:bodyPr wrap="square" lIns="91346" tIns="45673" rIns="91346" bIns="4567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ru-RU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 СУР</a:t>
            </a:r>
          </a:p>
        </p:txBody>
      </p:sp>
      <p:sp>
        <p:nvSpPr>
          <p:cNvPr id="43" name="Стрелка влево 42"/>
          <p:cNvSpPr/>
          <p:nvPr/>
        </p:nvSpPr>
        <p:spPr>
          <a:xfrm rot="5383827" flipH="1">
            <a:off x="3941916" y="1566428"/>
            <a:ext cx="229082" cy="23627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трелка вправо 43"/>
          <p:cNvSpPr/>
          <p:nvPr/>
        </p:nvSpPr>
        <p:spPr>
          <a:xfrm>
            <a:off x="5580112" y="1122669"/>
            <a:ext cx="504056" cy="396788"/>
          </a:xfrm>
          <a:prstGeom prst="rightArrow">
            <a:avLst/>
          </a:prstGeom>
          <a:solidFill>
            <a:srgbClr val="00C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73" rIns="91346" bIns="45673" rtlCol="0" anchor="ctr"/>
          <a:lstStyle/>
          <a:p>
            <a:pPr algn="ctr" defTabSz="913343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58094" y="707719"/>
            <a:ext cx="2632113" cy="346154"/>
          </a:xfrm>
          <a:prstGeom prst="rect">
            <a:avLst/>
          </a:prstGeom>
        </p:spPr>
        <p:txBody>
          <a:bodyPr wrap="square" lIns="91346" tIns="45673" rIns="91346" bIns="4567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ru-RU" sz="1100" b="1" u="sng" dirty="0">
                <a:solidFill>
                  <a:srgbClr val="008A3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Внедрение </a:t>
            </a:r>
            <a:r>
              <a:rPr lang="en-US" sz="1100" b="1" u="sng" dirty="0">
                <a:solidFill>
                  <a:srgbClr val="008A3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DATA MINING</a:t>
            </a:r>
            <a:endParaRPr lang="ru-RU" sz="1100" dirty="0">
              <a:solidFill>
                <a:srgbClr val="008A3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33892"/>
            <a:ext cx="1080132" cy="36451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-129"/>
            <a:ext cx="9144000" cy="70768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24041"/>
              </p:ext>
            </p:extLst>
          </p:nvPr>
        </p:nvGraphicFramePr>
        <p:xfrm>
          <a:off x="899592" y="877694"/>
          <a:ext cx="7200800" cy="3854296"/>
        </p:xfrm>
        <a:graphic>
          <a:graphicData uri="http://schemas.openxmlformats.org/drawingml/2006/table">
            <a:tbl>
              <a:tblPr/>
              <a:tblGrid>
                <a:gridCol w="3240360"/>
                <a:gridCol w="2016224"/>
                <a:gridCol w="1944216"/>
              </a:tblGrid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ДГД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Общее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количество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КТС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Общая сумма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взысканий,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тыс.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тнг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Г.АЛМАТЫ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15 948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6 511 104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АЛМАТИНСКОЙ ОБЛАСТИ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4 396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2 614 592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МА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ГИСТАУСКОЙ ОБЛАСТИ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2 340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1 195 013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ВКО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2 529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1 127 349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Г.АСТАНА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1 921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614 703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КАРАГА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СКОЙ ОБЛАСТИ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1 278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706 345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КОСТАНАЙСКОЙ ОБЛАСТИ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1 295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707 947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ЗКО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1 359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529 167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АКТЮБИ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СКОЙ ОБЛАСТИ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1 534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639 522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КЫЗЫЛОРДИНСКОЙ ОБЛАСТИ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1 490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432 743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АКМОЛИНСКОЙ ОБЛАСТИ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94 656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СКО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56 353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АТЫРАУСКОЙ ОБЛАСТИ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359 598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ПАВЛОДАРСКОЙ ОБЛАСТИ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174 438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ДГД ПО ЖАМБЫЛСКОЙ ОБЛАСТИ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142 341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ДГД ПО Г.ШЫМКЕНТ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1 478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883 602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ДГД ПО ТУРКЕСТАНСКОЙ ОБЛАСТИ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10 958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4 739 330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ИТОГ: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48 364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21 528 803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53211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ОБЩЕЕ КОЛИЧЕСТВО КТС И СУММЫ ВЗЫСКАНИЙ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ГОДУ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РАЗРЕЗЕ ДГД </a:t>
            </a:r>
          </a:p>
        </p:txBody>
      </p:sp>
      <p:sp>
        <p:nvSpPr>
          <p:cNvPr id="10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7" y="5"/>
            <a:ext cx="659674" cy="707557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1" rIns="91342" bIns="45671" rtlCol="0" anchor="ctr"/>
          <a:lstStyle/>
          <a:p>
            <a:pPr algn="ctr"/>
            <a:endParaRPr lang="kk-KZ" dirty="0"/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3610" y="195486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>
                <a:solidFill>
                  <a:schemeClr val="bg1"/>
                </a:solidFill>
              </a:rPr>
              <a:pPr/>
              <a:t>7</a:t>
            </a:fld>
            <a:endParaRPr lang="kk-K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-129"/>
            <a:ext cx="9144000" cy="7076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8253" y="205585"/>
            <a:ext cx="7701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ФАКТЫ ЗАНИЖЕНИЯ  ТАМОЖЕННОЙ СТОИМОСТИ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5126" y="4147795"/>
            <a:ext cx="61690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передняя </a:t>
            </a:r>
            <a:r>
              <a:rPr lang="ru-RU" dirty="0"/>
              <a:t>часть автомобиля в сборе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(включающая себя двигатель, коробку передач, балку, рулевая рейка, панель, радиатор, стойки), 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стоимость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за 1 комплект  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 </a:t>
            </a:r>
            <a:r>
              <a:rPr lang="ru-RU" sz="1400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 тыс. до 69 тыс. тенге.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8914" y="3895551"/>
            <a:ext cx="44021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u="sng" dirty="0" smtClean="0">
                <a:solidFill>
                  <a:srgbClr val="0C3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ДГД </a:t>
            </a:r>
            <a:r>
              <a:rPr lang="ru-RU" sz="1500" b="1" u="sng" dirty="0">
                <a:solidFill>
                  <a:srgbClr val="0C3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Актюбинской </a:t>
            </a:r>
            <a:r>
              <a:rPr lang="ru-RU" sz="1500" b="1" u="sng" dirty="0" smtClean="0">
                <a:solidFill>
                  <a:srgbClr val="0C3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области заявляли </a:t>
            </a:r>
            <a:endParaRPr lang="ru-RU" sz="1500" b="1" u="sng" dirty="0">
              <a:solidFill>
                <a:srgbClr val="0C34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3" y="3860708"/>
            <a:ext cx="2017653" cy="1065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taishikov\Desktop\Общая\АЛМАС\фото\letnie-sumki-y-goda-1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3" y="1707654"/>
            <a:ext cx="2044549" cy="1105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78254" y="2949793"/>
            <a:ext cx="61711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>
                <a:solidFill>
                  <a:srgbClr val="0C3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ДГД по г.Алматы заявляли</a:t>
            </a:r>
          </a:p>
          <a:p>
            <a:r>
              <a:rPr lang="ru-RU" dirty="0" smtClean="0"/>
              <a:t>стоимость </a:t>
            </a:r>
            <a:r>
              <a:rPr lang="ru-RU" dirty="0"/>
              <a:t>товара «бензопила» </a:t>
            </a:r>
            <a:r>
              <a:rPr lang="ru-RU" dirty="0" smtClean="0"/>
              <a:t>по </a:t>
            </a:r>
            <a:r>
              <a:rPr lang="ru-RU" dirty="0">
                <a:solidFill>
                  <a:srgbClr val="FF0000"/>
                </a:solidFill>
              </a:rPr>
              <a:t>678 тенге </a:t>
            </a:r>
            <a:r>
              <a:rPr lang="ru-RU" dirty="0"/>
              <a:t>за штуку, «электропила дисковая» </a:t>
            </a:r>
            <a:r>
              <a:rPr lang="ru-RU" dirty="0">
                <a:solidFill>
                  <a:srgbClr val="FF0000"/>
                </a:solidFill>
              </a:rPr>
              <a:t>169 тенге </a:t>
            </a:r>
            <a:r>
              <a:rPr lang="ru-RU" dirty="0"/>
              <a:t>за штуку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3519" y="1995686"/>
            <a:ext cx="52889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>
                <a:solidFill>
                  <a:srgbClr val="0C3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ДГД по </a:t>
            </a:r>
            <a:r>
              <a:rPr lang="ru-RU" sz="1500" b="1" u="sng" dirty="0" smtClean="0">
                <a:solidFill>
                  <a:srgbClr val="0C3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г.Алматы заявляли</a:t>
            </a:r>
          </a:p>
          <a:p>
            <a:r>
              <a:rPr lang="ru-RU" sz="1600" dirty="0" smtClean="0"/>
              <a:t>стоимость </a:t>
            </a:r>
            <a:r>
              <a:rPr lang="ru-RU" sz="1600" dirty="0"/>
              <a:t>товара «сумки женские» по </a:t>
            </a:r>
            <a:r>
              <a:rPr lang="ru-RU" sz="1600" b="1" dirty="0">
                <a:solidFill>
                  <a:srgbClr val="FF0000"/>
                </a:solidFill>
              </a:rPr>
              <a:t>314 тенге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за </a:t>
            </a:r>
            <a:r>
              <a:rPr lang="ru-RU" sz="1600" dirty="0" smtClean="0"/>
              <a:t>штуку</a:t>
            </a:r>
            <a:r>
              <a:rPr lang="ru-RU" sz="1500" b="1" u="sng" dirty="0" smtClean="0">
                <a:solidFill>
                  <a:srgbClr val="0C3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500" b="1" u="sng" dirty="0">
              <a:solidFill>
                <a:srgbClr val="0C34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43558"/>
            <a:ext cx="539622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u="sng" dirty="0">
                <a:solidFill>
                  <a:srgbClr val="0C3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u="sng" dirty="0"/>
              <a:t> </a:t>
            </a:r>
            <a:r>
              <a:rPr lang="ru-RU" sz="1500" b="1" u="sng" dirty="0">
                <a:solidFill>
                  <a:srgbClr val="0C3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ДГД по Костанайской </a:t>
            </a:r>
            <a:r>
              <a:rPr lang="ru-RU" sz="1500" b="1" u="sng" dirty="0" smtClean="0">
                <a:solidFill>
                  <a:srgbClr val="0C3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области заявляли</a:t>
            </a:r>
          </a:p>
          <a:p>
            <a:r>
              <a:rPr lang="ru-RU" sz="1600" dirty="0"/>
              <a:t>стоимость товаров «</a:t>
            </a:r>
            <a:r>
              <a:rPr lang="ru-RU" sz="1600" dirty="0" smtClean="0"/>
              <a:t>фисташки в скорлупе», </a:t>
            </a:r>
            <a:r>
              <a:rPr lang="ru-RU" sz="1600" dirty="0"/>
              <a:t>«орех грецкий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по </a:t>
            </a:r>
            <a:r>
              <a:rPr lang="ru-RU" sz="1600" dirty="0">
                <a:solidFill>
                  <a:srgbClr val="FF0000"/>
                </a:solidFill>
              </a:rPr>
              <a:t>380 </a:t>
            </a:r>
            <a:r>
              <a:rPr lang="ru-RU" sz="1600" dirty="0" smtClean="0">
                <a:solidFill>
                  <a:srgbClr val="FF0000"/>
                </a:solidFill>
              </a:rPr>
              <a:t>тенге </a:t>
            </a:r>
            <a:r>
              <a:rPr lang="ru-RU" sz="1600" dirty="0" smtClean="0"/>
              <a:t>за килограмм</a:t>
            </a:r>
            <a:endParaRPr lang="ru-RU" sz="15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36447"/>
            <a:ext cx="3091764" cy="12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52952"/>
            <a:ext cx="2371786" cy="12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7" y="5"/>
            <a:ext cx="659674" cy="707557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1" rIns="91342" bIns="45671" rtlCol="0" anchor="ctr"/>
          <a:lstStyle/>
          <a:p>
            <a:pPr algn="ctr"/>
            <a:endParaRPr lang="kk-KZ" dirty="0"/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3610" y="195486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>
                <a:solidFill>
                  <a:schemeClr val="bg1"/>
                </a:solidFill>
              </a:rPr>
              <a:pPr/>
              <a:t>8</a:t>
            </a:fld>
            <a:endParaRPr lang="kk-K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B37C2EBB-DBD2-4CF3-AA48-D11F3ADA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1" b="50808"/>
          <a:stretch/>
        </p:blipFill>
        <p:spPr>
          <a:xfrm>
            <a:off x="2676" y="-129"/>
            <a:ext cx="9144000" cy="707687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90596124"/>
              </p:ext>
            </p:extLst>
          </p:nvPr>
        </p:nvGraphicFramePr>
        <p:xfrm>
          <a:off x="-487461" y="246085"/>
          <a:ext cx="4829202" cy="455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6340" y="4803998"/>
            <a:ext cx="1672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В пользу ДГД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3478"/>
            <a:ext cx="804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mpact" pitchFamily="34" charset="0"/>
              </a:rPr>
              <a:t>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СУДЕБНАЯ ПРАКТИКА 2017-2019 ГОДА</a:t>
            </a:r>
            <a:endParaRPr lang="ru-RU" sz="2000" dirty="0"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7549" y="1869673"/>
            <a:ext cx="1277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Impact" pitchFamily="34" charset="0"/>
              </a:defRPr>
            </a:lvl1pPr>
          </a:lstStyle>
          <a:p>
            <a:r>
              <a:rPr lang="ru-RU" sz="6000" dirty="0" smtClean="0"/>
              <a:t>65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5450" y="4901428"/>
            <a:ext cx="278819" cy="1424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78708" y="4803998"/>
            <a:ext cx="1526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В пользу УВЭД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3280" y="4901428"/>
            <a:ext cx="235429" cy="1424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9414" y="4803998"/>
            <a:ext cx="1700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На рассмотрении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66236" y="4908975"/>
            <a:ext cx="278819" cy="1424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76528873"/>
              </p:ext>
            </p:extLst>
          </p:nvPr>
        </p:nvGraphicFramePr>
        <p:xfrm>
          <a:off x="3697497" y="1126611"/>
          <a:ext cx="5352256" cy="249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95450" y="912153"/>
            <a:ext cx="344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Общее количество в разрезе регионов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6485" y="397692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406" y="397692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96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43196" y="43672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09686" y="4011546"/>
            <a:ext cx="1460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Буровые штанги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27942" y="4228729"/>
            <a:ext cx="2101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Бензиновый культиватор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16876" y="4029980"/>
            <a:ext cx="1597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Сухие сливки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8905" y="4011547"/>
            <a:ext cx="1597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Подгузники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87281" y="3651870"/>
            <a:ext cx="3683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Охват товаров в разрезе групп ТН ВЭД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09686" y="4470013"/>
            <a:ext cx="2101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Части огнетушителей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074376" y="4319156"/>
            <a:ext cx="2101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Лекарственные</a:t>
            </a:r>
          </a:p>
          <a:p>
            <a:r>
              <a:rPr lang="ru-RU" sz="1200" dirty="0" smtClean="0"/>
              <a:t> средства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77675" y="4029980"/>
            <a:ext cx="2101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Части обуви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801377" y="39953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3406" y="436395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87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8905" y="4401853"/>
            <a:ext cx="1597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Тягачи седельные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743196" y="39769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64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7970" y="3976920"/>
            <a:ext cx="0" cy="69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077093" y="3990069"/>
            <a:ext cx="0" cy="69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741782" y="3965033"/>
            <a:ext cx="0" cy="69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801377" y="3976920"/>
            <a:ext cx="0" cy="69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7" y="5"/>
            <a:ext cx="659674" cy="707557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1" rIns="91342" bIns="45671" rtlCol="0" anchor="ctr"/>
          <a:lstStyle/>
          <a:p>
            <a:pPr algn="ctr"/>
            <a:endParaRPr lang="kk-KZ" dirty="0"/>
          </a:p>
        </p:txBody>
      </p:sp>
      <p:sp>
        <p:nvSpPr>
          <p:cNvPr id="39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3610" y="195486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>
                <a:solidFill>
                  <a:schemeClr val="bg1"/>
                </a:solidFill>
              </a:rPr>
              <a:pPr/>
              <a:t>9</a:t>
            </a:fld>
            <a:endParaRPr lang="kk-K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32083</TotalTime>
  <Words>964</Words>
  <Application>Microsoft Office PowerPoint</Application>
  <PresentationFormat>Экран (16:9)</PresentationFormat>
  <Paragraphs>286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10_Тема Office</vt:lpstr>
      <vt:lpstr>18_Тема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Сулейменов АзаматЖанабергенулы</dc:creator>
  <cp:lastModifiedBy>Айбар Тайшыков</cp:lastModifiedBy>
  <cp:revision>540</cp:revision>
  <cp:lastPrinted>2019-01-21T11:28:10Z</cp:lastPrinted>
  <dcterms:created xsi:type="dcterms:W3CDTF">2018-12-17T07:35:35Z</dcterms:created>
  <dcterms:modified xsi:type="dcterms:W3CDTF">2020-02-12T13:32:43Z</dcterms:modified>
</cp:coreProperties>
</file>